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69" r:id="rId3"/>
    <p:sldId id="257" r:id="rId4"/>
    <p:sldId id="270" r:id="rId5"/>
    <p:sldId id="271" r:id="rId6"/>
    <p:sldId id="272" r:id="rId7"/>
    <p:sldId id="275" r:id="rId8"/>
    <p:sldId id="258" r:id="rId9"/>
    <p:sldId id="273" r:id="rId10"/>
    <p:sldId id="259" r:id="rId11"/>
    <p:sldId id="266" r:id="rId12"/>
    <p:sldId id="274" r:id="rId13"/>
    <p:sldId id="265" r:id="rId14"/>
    <p:sldId id="276" r:id="rId15"/>
    <p:sldId id="264" r:id="rId16"/>
    <p:sldId id="261" r:id="rId17"/>
    <p:sldId id="268" r:id="rId18"/>
    <p:sldId id="277" r:id="rId19"/>
    <p:sldId id="279" r:id="rId20"/>
    <p:sldId id="267" r:id="rId21"/>
    <p:sldId id="278" r:id="rId22"/>
    <p:sldId id="263" r:id="rId23"/>
    <p:sldId id="262" r:id="rId24"/>
    <p:sldId id="260" r:id="rId25"/>
  </p:sldIdLst>
  <p:sldSz cx="12192000" cy="6858000"/>
  <p:notesSz cx="9947275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91E7"/>
    <a:srgbClr val="CF90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5" d="100"/>
          <a:sy n="75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4309737" cy="344071"/>
          </a:xfrm>
          <a:prstGeom prst="rect">
            <a:avLst/>
          </a:prstGeom>
        </p:spPr>
        <p:txBody>
          <a:bodyPr vert="horz" lIns="91806" tIns="45903" rIns="91806" bIns="4590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5635293" y="2"/>
            <a:ext cx="4309737" cy="344071"/>
          </a:xfrm>
          <a:prstGeom prst="rect">
            <a:avLst/>
          </a:prstGeom>
        </p:spPr>
        <p:txBody>
          <a:bodyPr vert="horz" lIns="91806" tIns="45903" rIns="91806" bIns="45903" rtlCol="0"/>
          <a:lstStyle>
            <a:lvl1pPr algn="r">
              <a:defRPr sz="1200"/>
            </a:lvl1pPr>
          </a:lstStyle>
          <a:p>
            <a:fld id="{8B2ED26A-872D-4DAF-BD38-94FCE5A916CB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4" y="6513932"/>
            <a:ext cx="4309737" cy="344071"/>
          </a:xfrm>
          <a:prstGeom prst="rect">
            <a:avLst/>
          </a:prstGeom>
        </p:spPr>
        <p:txBody>
          <a:bodyPr vert="horz" lIns="91806" tIns="45903" rIns="91806" bIns="4590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3"/>
          </p:nvPr>
        </p:nvSpPr>
        <p:spPr>
          <a:xfrm>
            <a:off x="5635293" y="6513932"/>
            <a:ext cx="4309737" cy="344071"/>
          </a:xfrm>
          <a:prstGeom prst="rect">
            <a:avLst/>
          </a:prstGeom>
        </p:spPr>
        <p:txBody>
          <a:bodyPr vert="horz" lIns="91806" tIns="45903" rIns="91806" bIns="45903" rtlCol="0" anchor="b"/>
          <a:lstStyle>
            <a:lvl1pPr algn="r">
              <a:defRPr sz="1200"/>
            </a:lvl1pPr>
          </a:lstStyle>
          <a:p>
            <a:fld id="{6F4E520D-1A7F-4970-944B-EFFA5DEE6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73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3FE5-35AD-425E-9D70-C3F929D87B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204D-A671-43C0-9C3B-B57B3FA93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24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3FE5-35AD-425E-9D70-C3F929D87B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204D-A671-43C0-9C3B-B57B3FA93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06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3FE5-35AD-425E-9D70-C3F929D87B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204D-A671-43C0-9C3B-B57B3FA93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49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3FE5-35AD-425E-9D70-C3F929D87B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204D-A671-43C0-9C3B-B57B3FA93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0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3FE5-35AD-425E-9D70-C3F929D87B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204D-A671-43C0-9C3B-B57B3FA93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52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3FE5-35AD-425E-9D70-C3F929D87B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204D-A671-43C0-9C3B-B57B3FA93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40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3FE5-35AD-425E-9D70-C3F929D87B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204D-A671-43C0-9C3B-B57B3FA93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8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3FE5-35AD-425E-9D70-C3F929D87B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204D-A671-43C0-9C3B-B57B3FA93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91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3FE5-35AD-425E-9D70-C3F929D87B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204D-A671-43C0-9C3B-B57B3FA93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26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3FE5-35AD-425E-9D70-C3F929D87B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204D-A671-43C0-9C3B-B57B3FA93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78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3FE5-35AD-425E-9D70-C3F929D87B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C204D-A671-43C0-9C3B-B57B3FA93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82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83FE5-35AD-425E-9D70-C3F929D87B6F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C204D-A671-43C0-9C3B-B57B3FA93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614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42121" y="2002238"/>
            <a:ext cx="9200459" cy="4069360"/>
          </a:xfrm>
        </p:spPr>
        <p:txBody>
          <a:bodyPr>
            <a:normAutofit fontScale="90000"/>
          </a:bodyPr>
          <a:lstStyle/>
          <a:p>
            <a:pPr algn="l"/>
            <a:r>
              <a:rPr lang="th-TH" sz="7300" b="1" i="1" dirty="0"/>
              <a:t>กรอบแนวทางการขับเคลื่อนงาน กศน.</a:t>
            </a:r>
            <a:r>
              <a:rPr lang="th-TH" b="1" dirty="0"/>
              <a:t/>
            </a:r>
            <a:br>
              <a:rPr lang="th-TH" b="1" dirty="0"/>
            </a:br>
            <a:r>
              <a:rPr lang="th-TH" b="1" dirty="0"/>
              <a:t>ประจำปีงบประมาณ 2564 ของสำนักงาน กศน.จังหวัดนครศรีธรรมราช</a:t>
            </a:r>
            <a:br>
              <a:rPr lang="th-TH" b="1" dirty="0"/>
            </a:br>
            <a:r>
              <a:rPr lang="th-TH" b="1" dirty="0"/>
              <a:t>ตาม 12 ภารกิจ “เร่งด่วน” ที่จะต้อง “จับต้องได้” ของเลขาธิการ กศน.(ดร.</a:t>
            </a:r>
            <a:r>
              <a:rPr lang="th-TH" b="1" dirty="0" err="1"/>
              <a:t>วรัท</a:t>
            </a:r>
            <a:r>
              <a:rPr lang="th-TH" b="1" dirty="0"/>
              <a:t> พฤกษาทวีกุล)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แผนผังลำดับงาน: ข้อมูลที่เก็บอยู่ 4"/>
          <p:cNvSpPr/>
          <p:nvPr/>
        </p:nvSpPr>
        <p:spPr>
          <a:xfrm>
            <a:off x="9739256" y="0"/>
            <a:ext cx="2452744" cy="6858000"/>
          </a:xfrm>
          <a:prstGeom prst="flowChartOnlineStorag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แผนผังลำดับงาน: ข้อมูลที่เก็บอยู่ 5"/>
          <p:cNvSpPr/>
          <p:nvPr/>
        </p:nvSpPr>
        <p:spPr>
          <a:xfrm>
            <a:off x="17931" y="0"/>
            <a:ext cx="204395" cy="6858000"/>
          </a:xfrm>
          <a:prstGeom prst="flowChartOnlineStorag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94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45536"/>
            <a:ext cx="12192000" cy="850489"/>
          </a:xfrm>
          <a:solidFill>
            <a:schemeClr val="accent6"/>
          </a:solidFill>
        </p:spPr>
        <p:txBody>
          <a:bodyPr/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0" y="2295683"/>
            <a:ext cx="2990626" cy="3535949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ภารกิจที่3 เร่งผลักดัน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ร่างพระราชบัญญัติส่งเสริมการเรียนรู้ตลอดชีวิต พ.ศ.... ให้สำเร็จ และปรับโครงสร้างการบริหารและอัตรากำลังให้สอดคล้องกับบริบทการเปลี่ยนแปลง เร่ง “การสรรหา บรรจุ แต่งตั้งที่มีประสิทธิภาพ”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en-US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087444" y="2648346"/>
            <a:ext cx="4055633" cy="2500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</a:rPr>
              <a:t>1.การสร้างการรับรู้และประชาสัมพันธ์เกี่ยวกับร่างพระราชบัญญัติส่งเสริมการเรียนรู้ตลอดชีวิต พ.ศ....      แก่บุคลากรในสังกัดสำนักงาน กศน.จังหวัดนครศรีธรรมราช </a:t>
            </a:r>
            <a:endParaRPr lang="th-TH" sz="20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2000" dirty="0" smtClean="0">
                <a:ea typeface="Calibri" panose="020F0502020204030204" pitchFamily="34" charset="0"/>
              </a:rPr>
              <a:t>2.</a:t>
            </a:r>
            <a:r>
              <a:rPr lang="th-TH" sz="2000" dirty="0">
                <a:ea typeface="Calibri" panose="020F0502020204030204" pitchFamily="34" charset="0"/>
              </a:rPr>
              <a:t>ประชุมผู้บริหารและบุคลากรเพื่อสร้างความเข้าใจเกี่ยวกับร่างพระราชบัญญัติส่งเสริมการเรียนรู้ตลอดชีวิต พ.ศ....</a:t>
            </a:r>
            <a:endParaRPr lang="en-US" sz="2000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7492698" y="2650311"/>
            <a:ext cx="4566624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</a:rPr>
              <a:t>1.การสร้างการรับรู้และประชาสัมพันธ์เกี่ยวกับร่างพระราชบัญญัติส่งเสริมการเรียนรู้ตลอดชีวิต พ.ศ....                แก่บุคลากรใน</a:t>
            </a:r>
            <a:r>
              <a:rPr lang="th-TH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สังกัด</a:t>
            </a: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สำนักงาน กศน.จังหวัด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2944996" y="1535711"/>
            <a:ext cx="4257116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/>
              <a:t>โครงการ/กิจกรรม กศน. จังหวัด</a:t>
            </a:r>
            <a:endParaRPr lang="en-US" sz="2800" dirty="0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7722889" y="1561558"/>
            <a:ext cx="3749744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none">
            <a:spAutoFit/>
          </a:bodyPr>
          <a:lstStyle/>
          <a:p>
            <a:r>
              <a:rPr lang="th-TH" sz="2800" b="1" dirty="0">
                <a:ea typeface="Calibri" panose="020F0502020204030204" pitchFamily="34" charset="0"/>
              </a:rPr>
              <a:t>โครงการ/กิจกรรมของสถานศึกษา</a:t>
            </a:r>
            <a:endParaRPr lang="en-US" sz="2800" dirty="0"/>
          </a:p>
        </p:txBody>
      </p:sp>
      <p:cxnSp>
        <p:nvCxnSpPr>
          <p:cNvPr id="8" name="ตัวเชื่อมต่อตรง 7"/>
          <p:cNvCxnSpPr/>
          <p:nvPr/>
        </p:nvCxnSpPr>
        <p:spPr>
          <a:xfrm flipH="1">
            <a:off x="7261147" y="1535711"/>
            <a:ext cx="32273" cy="5226733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DB4DBD60-1346-4D14-9CFA-C4F0389DA7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8300" y="5571838"/>
            <a:ext cx="1448908" cy="112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441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30953"/>
            <a:ext cx="12192000" cy="787695"/>
          </a:xfrm>
          <a:solidFill>
            <a:schemeClr val="accent6"/>
          </a:solidFill>
        </p:spPr>
        <p:txBody>
          <a:bodyPr/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0" y="1780541"/>
            <a:ext cx="3432586" cy="435133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ภารกิจที่4 ปรับปรุงพัฒนาหลักสูตร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ทุกระดับ ทุกประเภท ให้ทันสมัย สอดคล้องกับบริบทสภาวะปัจจุบันและความต้องการของผู้เรียน </a:t>
            </a:r>
            <a:r>
              <a:rPr lang="en-US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Credit 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Bank System 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/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E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-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exam 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รวมทั้งส่งเสริมกิจกรรมการพัฒนาผู้เรียนด้วยกระบวนการลูกเสือยุวกาชาด เพื่อสร้างคนดี มีระเบียบวินัย และมีทัศนคติที่ดีต่อบ้านเมือง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529272" y="1709441"/>
            <a:ext cx="399019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dirty="0"/>
              <a:t>1. กิจกรรมพัฒนาคุณภาพผู้เรียนเช่น</a:t>
            </a:r>
            <a:endParaRPr lang="en-US" sz="2000" dirty="0"/>
          </a:p>
          <a:p>
            <a:r>
              <a:rPr lang="th-TH" sz="2000" dirty="0"/>
              <a:t>-     โครงการจิตอาสา</a:t>
            </a:r>
            <a:endParaRPr lang="en-US" sz="2000" dirty="0"/>
          </a:p>
          <a:p>
            <a:pPr marL="285750" indent="-285750">
              <a:buFontTx/>
              <a:buChar char="-"/>
            </a:pPr>
            <a:r>
              <a:rPr lang="th-TH" sz="2000" dirty="0"/>
              <a:t>ส่งเสริมสถานที่</a:t>
            </a:r>
            <a:r>
              <a:rPr lang="th-TH" sz="2000" dirty="0" err="1"/>
              <a:t>การจัด</a:t>
            </a:r>
            <a:r>
              <a:rPr lang="th-TH" sz="2000" dirty="0"/>
              <a:t>กิจกรรมค่ายลูกเสือ –        ยุวกาชาดของสถานศึกษา</a:t>
            </a:r>
          </a:p>
          <a:p>
            <a:pPr lvl="0">
              <a:tabLst>
                <a:tab pos="201295" algn="l"/>
              </a:tabLst>
            </a:pPr>
            <a:r>
              <a:rPr lang="th-TH" sz="2000" dirty="0">
                <a:ea typeface="Cordia New" panose="020B0304020202020204" pitchFamily="34" charset="-34"/>
              </a:rPr>
              <a:t>2. การพิจารณาปรับลดวิชาเลือก หลักสูตรการศึกษานอกระบบระดับการศึกษา</a:t>
            </a:r>
            <a:br>
              <a:rPr lang="th-TH" sz="2000" dirty="0">
                <a:ea typeface="Cordia New" panose="020B0304020202020204" pitchFamily="34" charset="-34"/>
              </a:rPr>
            </a:br>
            <a:r>
              <a:rPr lang="th-TH" sz="2000" dirty="0">
                <a:ea typeface="Cordia New" panose="020B0304020202020204" pitchFamily="34" charset="-34"/>
              </a:rPr>
              <a:t>ขั้นพื้นฐาน พุทธศักราช 2551 สำนักงาน กศน.จังหวัดนครศรีธรรมราช</a:t>
            </a:r>
            <a:endParaRPr lang="en-US" sz="2000" dirty="0"/>
          </a:p>
          <a:p>
            <a:pPr lvl="0">
              <a:tabLst>
                <a:tab pos="201295" algn="l"/>
              </a:tabLst>
            </a:pPr>
            <a:r>
              <a:rPr lang="th-TH" sz="2000" dirty="0">
                <a:ea typeface="Cordia New" panose="020B0304020202020204" pitchFamily="34" charset="-34"/>
              </a:rPr>
              <a:t>3. การคัดเลือกหลักสูตรอาชีพตามแนวทางการดำเนินงาน</a:t>
            </a:r>
            <a:r>
              <a:rPr lang="th-TH" sz="2000" dirty="0" err="1">
                <a:ea typeface="Cordia New" panose="020B0304020202020204" pitchFamily="34" charset="-34"/>
              </a:rPr>
              <a:t>การจัด</a:t>
            </a:r>
            <a:r>
              <a:rPr lang="th-TH" sz="2000" dirty="0">
                <a:ea typeface="Cordia New" panose="020B0304020202020204" pitchFamily="34" charset="-34"/>
              </a:rPr>
              <a:t>การศึกษาต่อเนื่อง (ฉบับปรับปรุง พ.ศ.2561)</a:t>
            </a:r>
            <a:endParaRPr lang="en-US" sz="2000" dirty="0"/>
          </a:p>
          <a:p>
            <a:pPr lvl="0">
              <a:tabLst>
                <a:tab pos="201295" algn="l"/>
              </a:tabLst>
            </a:pPr>
            <a:r>
              <a:rPr lang="th-TH" sz="2000" dirty="0">
                <a:ea typeface="Cordia New" panose="020B0304020202020204" pitchFamily="34" charset="-34"/>
              </a:rPr>
              <a:t>4.โครงการอบรมและพัฒนาวิทยากรวิชาชีพหลักสูตรระยะสั้น</a:t>
            </a:r>
            <a:endParaRPr lang="en-US" sz="2000" dirty="0"/>
          </a:p>
          <a:p>
            <a:pPr lvl="0">
              <a:tabLst>
                <a:tab pos="201295" algn="l"/>
              </a:tabLst>
            </a:pPr>
            <a:r>
              <a:rPr lang="th-TH" sz="2000" dirty="0">
                <a:ea typeface="Cordia New" panose="020B0304020202020204" pitchFamily="34" charset="-34"/>
              </a:rPr>
              <a:t>5. พัฒนาหลักสูตรอาชีพ</a:t>
            </a:r>
            <a:endParaRPr lang="en-US" sz="2000" dirty="0"/>
          </a:p>
          <a:p>
            <a:endParaRPr lang="en-US" dirty="0"/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5327438" y="1051286"/>
            <a:ext cx="4168629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/>
              <a:t>โครงการ/กิจกรรม กศน. จังหวัด</a:t>
            </a:r>
            <a:endParaRPr lang="en-US" sz="2800" dirty="0"/>
          </a:p>
        </p:txBody>
      </p:sp>
      <p:cxnSp>
        <p:nvCxnSpPr>
          <p:cNvPr id="10" name="ตัวเชื่อมต่อตรง 9"/>
          <p:cNvCxnSpPr/>
          <p:nvPr/>
        </p:nvCxnSpPr>
        <p:spPr>
          <a:xfrm flipH="1">
            <a:off x="7363410" y="1631267"/>
            <a:ext cx="32273" cy="5226733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สี่เหลี่ยมผืนผ้า 3"/>
          <p:cNvSpPr/>
          <p:nvPr/>
        </p:nvSpPr>
        <p:spPr>
          <a:xfrm>
            <a:off x="7444026" y="1619484"/>
            <a:ext cx="4675991" cy="5556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201295" algn="l"/>
              </a:tabLst>
            </a:pPr>
            <a:r>
              <a:rPr lang="th-TH" sz="2000" dirty="0">
                <a:solidFill>
                  <a:prstClr val="black"/>
                </a:solidFill>
                <a:ea typeface="Cordia New" panose="020B0304020202020204" pitchFamily="34" charset="-34"/>
              </a:rPr>
              <a:t>6. พัฒนาศักยภาพครู และบุคลากรที่เกี่ยวข้อง ด้าน</a:t>
            </a:r>
            <a:r>
              <a:rPr lang="th-TH" sz="2000" dirty="0" err="1">
                <a:solidFill>
                  <a:prstClr val="black"/>
                </a:solidFill>
                <a:ea typeface="Cordia New" panose="020B0304020202020204" pitchFamily="34" charset="-34"/>
              </a:rPr>
              <a:t>การจัด</a:t>
            </a:r>
            <a:r>
              <a:rPr lang="th-TH" sz="2000" dirty="0">
                <a:solidFill>
                  <a:prstClr val="black"/>
                </a:solidFill>
                <a:ea typeface="Cordia New" panose="020B0304020202020204" pitchFamily="34" charset="-34"/>
              </a:rPr>
              <a:t>การเรียนการสอนออนไลน์ กศน.</a:t>
            </a:r>
            <a:endParaRPr lang="en-US" sz="2000" dirty="0">
              <a:solidFill>
                <a:prstClr val="black"/>
              </a:solidFill>
            </a:endParaRPr>
          </a:p>
          <a:p>
            <a:pPr marL="201295" lvl="0">
              <a:tabLst>
                <a:tab pos="201295" algn="l"/>
              </a:tabLst>
            </a:pPr>
            <a:r>
              <a:rPr lang="th-TH" sz="2000" dirty="0">
                <a:solidFill>
                  <a:prstClr val="black"/>
                </a:solidFill>
                <a:ea typeface="Cordia New" panose="020B0304020202020204" pitchFamily="34" charset="-34"/>
              </a:rPr>
              <a:t>    - </a:t>
            </a:r>
            <a:r>
              <a:rPr lang="th-TH" sz="2000" dirty="0" err="1">
                <a:solidFill>
                  <a:prstClr val="black"/>
                </a:solidFill>
                <a:ea typeface="Cordia New" panose="020B0304020202020204" pitchFamily="34" charset="-34"/>
              </a:rPr>
              <a:t>การจัด</a:t>
            </a:r>
            <a:r>
              <a:rPr lang="th-TH" sz="2000" dirty="0">
                <a:solidFill>
                  <a:prstClr val="black"/>
                </a:solidFill>
                <a:ea typeface="Cordia New" panose="020B0304020202020204" pitchFamily="34" charset="-34"/>
              </a:rPr>
              <a:t>ทำห้องเรียนออนไลน์</a:t>
            </a:r>
            <a:r>
              <a:rPr lang="en-US" sz="2000" dirty="0">
                <a:solidFill>
                  <a:prstClr val="black"/>
                </a:solidFill>
                <a:latin typeface="TH SarabunIT๙" panose="020B0500040200020003" pitchFamily="34" charset="-34"/>
                <a:ea typeface="Cordia New" panose="020B0304020202020204" pitchFamily="34" charset="-34"/>
              </a:rPr>
              <a:t> Google Classroom</a:t>
            </a:r>
            <a:endParaRPr lang="en-US" sz="2000" dirty="0">
              <a:solidFill>
                <a:prstClr val="black"/>
              </a:solidFill>
            </a:endParaRPr>
          </a:p>
          <a:p>
            <a:pPr marL="201295" lvl="0">
              <a:tabLst>
                <a:tab pos="201295" algn="l"/>
              </a:tabLst>
            </a:pPr>
            <a:r>
              <a:rPr lang="th-TH" sz="2000" dirty="0">
                <a:solidFill>
                  <a:prstClr val="black"/>
                </a:solidFill>
                <a:ea typeface="Cordia New" panose="020B0304020202020204" pitchFamily="34" charset="-34"/>
              </a:rPr>
              <a:t>         - สร้างเนื้อหา</a:t>
            </a:r>
            <a:endParaRPr lang="en-US" sz="2000" dirty="0">
              <a:solidFill>
                <a:prstClr val="black"/>
              </a:solidFill>
            </a:endParaRPr>
          </a:p>
          <a:p>
            <a:pPr marL="201295" lvl="0">
              <a:tabLst>
                <a:tab pos="201295" algn="l"/>
              </a:tabLst>
            </a:pPr>
            <a:r>
              <a:rPr lang="th-TH" sz="2000" dirty="0">
                <a:solidFill>
                  <a:prstClr val="black"/>
                </a:solidFill>
                <a:ea typeface="Cordia New" panose="020B0304020202020204" pitchFamily="34" charset="-34"/>
              </a:rPr>
              <a:t>         - สร้างสื่อการสอน</a:t>
            </a:r>
            <a:endParaRPr lang="en-US" sz="2000" dirty="0">
              <a:solidFill>
                <a:prstClr val="black"/>
              </a:solidFill>
            </a:endParaRPr>
          </a:p>
          <a:p>
            <a:pPr marL="201295" lvl="0">
              <a:tabLst>
                <a:tab pos="201295" algn="l"/>
              </a:tabLst>
            </a:pPr>
            <a:r>
              <a:rPr lang="th-TH" sz="2000" dirty="0">
                <a:solidFill>
                  <a:prstClr val="black"/>
                </a:solidFill>
                <a:ea typeface="Cordia New" panose="020B0304020202020204" pitchFamily="34" charset="-34"/>
              </a:rPr>
              <a:t>         - จัดทำแบบประเมินผลออนไลน์</a:t>
            </a:r>
            <a:endParaRPr lang="en-US" sz="2000" dirty="0">
              <a:solidFill>
                <a:prstClr val="black"/>
              </a:solidFill>
            </a:endParaRPr>
          </a:p>
          <a:p>
            <a:pPr marL="201295" lvl="0">
              <a:tabLst>
                <a:tab pos="201295" algn="l"/>
              </a:tabLst>
            </a:pPr>
            <a:r>
              <a:rPr lang="th-TH" sz="2000" dirty="0">
                <a:solidFill>
                  <a:prstClr val="black"/>
                </a:solidFill>
                <a:ea typeface="Cordia New" panose="020B0304020202020204" pitchFamily="34" charset="-34"/>
              </a:rPr>
              <a:t>         - จัดทำคู่มือการใช้ห้องเรียนออนไลน์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201295" algn="l"/>
              </a:tabLst>
            </a:pPr>
            <a:r>
              <a:rPr lang="th-TH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7. ฝึกทบทวนวิทยากรลูกเสือจากครูที่ผ่านหลักสูตร</a:t>
            </a:r>
            <a:r>
              <a:rPr lang="en-US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 WB</a:t>
            </a:r>
            <a:r>
              <a:rPr lang="th-TH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 (หลักสูตรลูกเสือสองท่อน)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201295" algn="l"/>
              </a:tabLst>
            </a:pPr>
            <a:r>
              <a:rPr lang="th-TH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8. อบรมครูที่ไม่ผ่านหลักสูตร</a:t>
            </a:r>
            <a:r>
              <a:rPr lang="en-US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 BTC</a:t>
            </a:r>
            <a:r>
              <a:rPr lang="th-TH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 เพื่อเป็นวิทยากรในการให้ความรู้นักศึกษา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201295" algn="l"/>
              </a:tabLst>
            </a:pPr>
            <a:r>
              <a:rPr lang="th-TH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9. อบรมวิทยากรยุวกาชาดหลักสูตรพื้นฐาน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201295" algn="l"/>
              </a:tabLst>
            </a:pPr>
            <a:r>
              <a:rPr lang="th-TH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10.อบรมแกนนำองค์กรนักศึกษาระดับจังหวัดและครูผู้รับผิดชอบ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th-TH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11.</a:t>
            </a:r>
            <a:r>
              <a:rPr lang="th-TH" sz="2000" spc="-60" dirty="0">
                <a:latin typeface="TH SarabunIT๙" panose="020B0500040200020003" pitchFamily="34" charset="-34"/>
                <a:ea typeface="Cordia New" panose="020B0304020202020204" pitchFamily="34" charset="-34"/>
              </a:rPr>
              <a:t>โครงการจัดการศึกษาเพื่อแก้ไขปัญหาภาวะซึมเศร้า (ผู้สูงอายุ และกลุ่มผู้ป่วยภาวะซึมเศร้า</a:t>
            </a:r>
            <a:endParaRPr lang="en-US" sz="2000" dirty="0"/>
          </a:p>
          <a:p>
            <a:pPr marL="201295" lvl="0">
              <a:tabLst>
                <a:tab pos="201295" algn="l"/>
              </a:tabLst>
            </a:pPr>
            <a:endParaRPr lang="en-US" sz="2000" dirty="0">
              <a:solidFill>
                <a:prstClr val="black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3EAE86F-0319-4537-86AE-67E641DD68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9865" y="5903733"/>
            <a:ext cx="1539373" cy="9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827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30953"/>
            <a:ext cx="12192000" cy="787695"/>
          </a:xfrm>
          <a:solidFill>
            <a:schemeClr val="accent6"/>
          </a:solidFill>
        </p:spPr>
        <p:txBody>
          <a:bodyPr/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0" y="1780541"/>
            <a:ext cx="3432586" cy="435133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ภารกิจที่4 ปรับปรุงพัฒนาหลักสูตร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ทุกระดับ ทุกประเภท ให้ทันสมัย สอดคล้องกับบริบทสภาวะปัจจุบันและความต้องการของผู้เรียน </a:t>
            </a:r>
            <a:r>
              <a:rPr lang="en-US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Credit 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Bank System 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/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E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-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exam 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รวมทั้งส่งเสริมกิจกรรมการพัฒนาผู้เรียนด้วยกระบวนการลูกเสือยุวกาชาด เพื่อสร้างคนดี มีระเบียบวินัย และมีทัศนคติที่ดีต่อบ้านเมือง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508813" y="1038085"/>
            <a:ext cx="3581430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H SarabunIT๙" panose="020B0500040200020003" pitchFamily="34" charset="-34"/>
              </a:rPr>
              <a:t>โครงการ/กิจกรรมของ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</a:rPr>
              <a:t>สถานศึกษา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4037703" y="1561305"/>
            <a:ext cx="716100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3820">
              <a:tabLst>
                <a:tab pos="111125" algn="l"/>
              </a:tabLst>
            </a:pPr>
            <a:r>
              <a:rPr lang="th-TH" sz="2000" spc="-20" dirty="0">
                <a:latin typeface="Calibri" panose="020F0502020204030204" pitchFamily="34" charset="0"/>
                <a:ea typeface="Cordia New" panose="020B0304020202020204" pitchFamily="34" charset="-34"/>
              </a:rPr>
              <a:t>1. กิจกรรมพัฒนาคุณภาพผู้เรียนเช่น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262890">
              <a:tabLst>
                <a:tab pos="111125" algn="l"/>
              </a:tabLst>
            </a:pPr>
            <a:r>
              <a:rPr lang="th-TH" sz="2000" spc="-20" dirty="0">
                <a:latin typeface="Calibri" panose="020F0502020204030204" pitchFamily="34" charset="0"/>
                <a:ea typeface="Cordia New" panose="020B0304020202020204" pitchFamily="34" charset="-34"/>
              </a:rPr>
              <a:t>- </a:t>
            </a: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</a:rPr>
              <a:t>โครงการจิตอาสา กศน. พัฒนาชุมชน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tabLst>
                <a:tab pos="111125" algn="l"/>
              </a:tabLst>
            </a:pPr>
            <a:r>
              <a:rPr lang="th-TH" sz="2000" spc="-20" dirty="0" smtClean="0">
                <a:latin typeface="Calibri" panose="020F0502020204030204" pitchFamily="34" charset="0"/>
                <a:ea typeface="Cordia New" panose="020B0304020202020204" pitchFamily="34" charset="-34"/>
              </a:rPr>
              <a:t>      - โครงการ</a:t>
            </a:r>
            <a:r>
              <a:rPr lang="th-TH" sz="2000" spc="-20" dirty="0">
                <a:latin typeface="Calibri" panose="020F0502020204030204" pitchFamily="34" charset="0"/>
                <a:ea typeface="Cordia New" panose="020B0304020202020204" pitchFamily="34" charset="-34"/>
              </a:rPr>
              <a:t>ลูกเสือ – ยุว</a:t>
            </a:r>
            <a:r>
              <a:rPr lang="th-TH" sz="2000" spc="-20" dirty="0" smtClean="0">
                <a:latin typeface="Calibri" panose="020F0502020204030204" pitchFamily="34" charset="0"/>
                <a:ea typeface="Cordia New" panose="020B0304020202020204" pitchFamily="34" charset="-34"/>
              </a:rPr>
              <a:t>กาชาด</a:t>
            </a:r>
          </a:p>
          <a:p>
            <a:pPr>
              <a:tabLst>
                <a:tab pos="111125" algn="l"/>
              </a:tabLst>
            </a:pPr>
            <a:r>
              <a:rPr lang="th-TH" sz="2000" spc="-20" dirty="0" smtClean="0">
                <a:latin typeface="Calibri" panose="020F0502020204030204" pitchFamily="34" charset="0"/>
                <a:ea typeface="Calibri" panose="020F0502020204030204" pitchFamily="34" charset="0"/>
              </a:rPr>
              <a:t>2. </a:t>
            </a:r>
            <a:r>
              <a:rPr lang="th-TH" sz="2000" spc="-2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การจัด</a:t>
            </a:r>
            <a:r>
              <a:rPr lang="th-TH" sz="2000" spc="-20" dirty="0" smtClean="0">
                <a:latin typeface="Calibri" panose="020F0502020204030204" pitchFamily="34" charset="0"/>
                <a:ea typeface="Calibri" panose="020F0502020204030204" pitchFamily="34" charset="0"/>
              </a:rPr>
              <a:t>การศึกษาต่อเนื่อง</a:t>
            </a:r>
          </a:p>
          <a:p>
            <a:pPr>
              <a:tabLst>
                <a:tab pos="111125" algn="l"/>
              </a:tabLst>
            </a:pPr>
            <a:r>
              <a:rPr lang="th-TH" sz="2000" spc="-20" dirty="0" smtClean="0">
                <a:latin typeface="Calibri" panose="020F0502020204030204" pitchFamily="34" charset="0"/>
                <a:ea typeface="Calibri" panose="020F0502020204030204" pitchFamily="34" charset="0"/>
              </a:rPr>
              <a:t>3. กิจกรรมพัฒนาสังคมและชุมชน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tabLst>
                <a:tab pos="263525" algn="l"/>
              </a:tabLst>
            </a:pPr>
            <a:r>
              <a:rPr lang="th-TH" sz="2000" dirty="0">
                <a:ea typeface="Cordia New" panose="020B0304020202020204" pitchFamily="34" charset="-34"/>
              </a:rPr>
              <a:t>4</a:t>
            </a:r>
            <a:r>
              <a:rPr lang="th-TH" sz="2000" dirty="0" smtClean="0">
                <a:ea typeface="Cordia New" panose="020B0304020202020204" pitchFamily="34" charset="-34"/>
              </a:rPr>
              <a:t>. </a:t>
            </a:r>
            <a:r>
              <a:rPr lang="th-TH" sz="2000" dirty="0">
                <a:ea typeface="Cordia New" panose="020B0304020202020204" pitchFamily="34" charset="-34"/>
              </a:rPr>
              <a:t>จัดการเรียนการสอนออนไลน์ กศน.</a:t>
            </a:r>
            <a:endParaRPr lang="en-US" sz="2000" dirty="0"/>
          </a:p>
          <a:p>
            <a:pPr lvl="0">
              <a:tabLst>
                <a:tab pos="263525" algn="l"/>
              </a:tabLst>
            </a:pPr>
            <a:r>
              <a:rPr lang="th-TH" sz="2000" dirty="0">
                <a:ea typeface="Cordia New" panose="020B0304020202020204" pitchFamily="34" charset="-34"/>
              </a:rPr>
              <a:t>5</a:t>
            </a:r>
            <a:r>
              <a:rPr lang="th-TH" sz="2000" dirty="0" smtClean="0">
                <a:ea typeface="Cordia New" panose="020B0304020202020204" pitchFamily="34" charset="-34"/>
              </a:rPr>
              <a:t>. </a:t>
            </a:r>
            <a:r>
              <a:rPr lang="th-TH" sz="2000" dirty="0">
                <a:ea typeface="Cordia New" panose="020B0304020202020204" pitchFamily="34" charset="-34"/>
              </a:rPr>
              <a:t>ดำเนินการหลักสูตรพัฒนาอาชีพให้ตรงตามความต้องการของประชาชนสร้างอาชีพเพื่อการมีงานทำ</a:t>
            </a:r>
            <a:endParaRPr lang="en-US" sz="2000" dirty="0"/>
          </a:p>
          <a:p>
            <a:pPr lvl="0">
              <a:tabLst>
                <a:tab pos="263525" algn="l"/>
              </a:tabLst>
            </a:pPr>
            <a:r>
              <a:rPr lang="th-TH" sz="2000" dirty="0">
                <a:ea typeface="Cordia New" panose="020B0304020202020204" pitchFamily="34" charset="-34"/>
              </a:rPr>
              <a:t>6</a:t>
            </a:r>
            <a:r>
              <a:rPr lang="th-TH" sz="2000" dirty="0" smtClean="0">
                <a:ea typeface="Cordia New" panose="020B0304020202020204" pitchFamily="34" charset="-34"/>
              </a:rPr>
              <a:t>.</a:t>
            </a:r>
            <a:r>
              <a:rPr lang="th-TH" sz="2000" dirty="0">
                <a:ea typeface="Cordia New" panose="020B0304020202020204" pitchFamily="34" charset="-34"/>
              </a:rPr>
              <a:t>ดำเนินการจัดหลักสูตรพัฒนาอาชีพให้เหมาะสมกับผู้สูงอายุและผู้พิการ เพื่อการมีงานทำ</a:t>
            </a:r>
            <a:endParaRPr lang="en-US" sz="2000" dirty="0"/>
          </a:p>
          <a:p>
            <a:pPr lvl="0">
              <a:tabLst>
                <a:tab pos="263525" algn="l"/>
              </a:tabLst>
            </a:pPr>
            <a:r>
              <a:rPr lang="th-TH" sz="2000" dirty="0">
                <a:ea typeface="Cordia New" panose="020B0304020202020204" pitchFamily="34" charset="-34"/>
              </a:rPr>
              <a:t>7</a:t>
            </a:r>
            <a:r>
              <a:rPr lang="th-TH" sz="2000" dirty="0" smtClean="0">
                <a:ea typeface="Cordia New" panose="020B0304020202020204" pitchFamily="34" charset="-34"/>
              </a:rPr>
              <a:t>. </a:t>
            </a:r>
            <a:r>
              <a:rPr lang="th-TH" sz="2000" dirty="0">
                <a:ea typeface="Cordia New" panose="020B0304020202020204" pitchFamily="34" charset="-34"/>
              </a:rPr>
              <a:t>พัฒนาผลิตภัณฑ์ </a:t>
            </a:r>
            <a:r>
              <a:rPr lang="en-US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Brand </a:t>
            </a:r>
            <a:r>
              <a:rPr lang="th-TH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กศน.</a:t>
            </a:r>
            <a:endParaRPr lang="en-US" sz="2000" dirty="0"/>
          </a:p>
          <a:p>
            <a:pPr lvl="0">
              <a:tabLst>
                <a:tab pos="263525" algn="l"/>
              </a:tabLst>
            </a:pPr>
            <a:r>
              <a:rPr lang="th-TH" sz="2000" dirty="0">
                <a:ea typeface="Cordia New" panose="020B0304020202020204" pitchFamily="34" charset="-34"/>
              </a:rPr>
              <a:t>8</a:t>
            </a:r>
            <a:r>
              <a:rPr lang="th-TH" sz="2000" dirty="0" smtClean="0">
                <a:ea typeface="Cordia New" panose="020B0304020202020204" pitchFamily="34" charset="-34"/>
              </a:rPr>
              <a:t>. </a:t>
            </a:r>
            <a:r>
              <a:rPr lang="th-TH" sz="2000" dirty="0">
                <a:ea typeface="Cordia New" panose="020B0304020202020204" pitchFamily="34" charset="-34"/>
              </a:rPr>
              <a:t>โครงการพัฒนาเศรษฐกิจดิจิทัลด้วยการอบรมประชาชน โดยใช้หลักสูตร </a:t>
            </a:r>
            <a:r>
              <a:rPr lang="en-US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Digital Literacy </a:t>
            </a:r>
            <a:r>
              <a:rPr lang="th-TH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เน้นการใช้งานโปรแกรมสำนักงาน เพื่อเพิ่มโอกาสในการมีงานทำและหลักสูตรการค้าออนไลน์</a:t>
            </a:r>
            <a:endParaRPr lang="en-US" sz="2000" dirty="0"/>
          </a:p>
          <a:p>
            <a:pPr lvl="0">
              <a:tabLst>
                <a:tab pos="263525" algn="l"/>
              </a:tabLst>
            </a:pPr>
            <a:r>
              <a:rPr lang="th-TH" sz="2000" dirty="0">
                <a:ea typeface="Cordia New" panose="020B0304020202020204" pitchFamily="34" charset="-34"/>
              </a:rPr>
              <a:t>9</a:t>
            </a:r>
            <a:r>
              <a:rPr lang="th-TH" sz="2000" dirty="0" smtClean="0">
                <a:ea typeface="Cordia New" panose="020B0304020202020204" pitchFamily="34" charset="-34"/>
              </a:rPr>
              <a:t>. </a:t>
            </a:r>
            <a:r>
              <a:rPr lang="th-TH" sz="2000" dirty="0">
                <a:ea typeface="Cordia New" panose="020B0304020202020204" pitchFamily="34" charset="-34"/>
              </a:rPr>
              <a:t>โครงการประเมินเทียบระดับการศึกษา</a:t>
            </a:r>
            <a:endParaRPr lang="en-US" sz="2000" dirty="0"/>
          </a:p>
          <a:p>
            <a:pPr lvl="0">
              <a:tabLst>
                <a:tab pos="263525" algn="l"/>
              </a:tabLst>
            </a:pPr>
            <a:r>
              <a:rPr lang="th-TH" sz="2000" dirty="0" smtClean="0">
                <a:ea typeface="Cordia New" panose="020B0304020202020204" pitchFamily="34" charset="-34"/>
              </a:rPr>
              <a:t>10. </a:t>
            </a:r>
            <a:r>
              <a:rPr lang="th-TH" sz="2000" dirty="0">
                <a:ea typeface="Cordia New" panose="020B0304020202020204" pitchFamily="34" charset="-34"/>
              </a:rPr>
              <a:t>อบรมแกนนำองค์กรนักศึกษาระดับอำเภอ</a:t>
            </a:r>
            <a:endParaRPr lang="en-US" sz="2000" dirty="0"/>
          </a:p>
          <a:p>
            <a:pPr lvl="0">
              <a:tabLst>
                <a:tab pos="263525" algn="l"/>
              </a:tabLst>
            </a:pPr>
            <a:r>
              <a:rPr lang="th-TH" sz="2000" dirty="0" smtClean="0">
                <a:ea typeface="Cordia New" panose="020B0304020202020204" pitchFamily="34" charset="-34"/>
              </a:rPr>
              <a:t>11. </a:t>
            </a:r>
            <a:r>
              <a:rPr lang="th-TH" sz="2000" dirty="0">
                <a:ea typeface="Cordia New" panose="020B0304020202020204" pitchFamily="34" charset="-34"/>
              </a:rPr>
              <a:t>โครงการประวัติศาสตร์ชาติไทยระลึกถึงบุญคุณของ</a:t>
            </a:r>
            <a:r>
              <a:rPr lang="th-TH" sz="2000" dirty="0" smtClean="0">
                <a:ea typeface="Cordia New" panose="020B0304020202020204" pitchFamily="34" charset="-34"/>
              </a:rPr>
              <a:t>พระมหากษัตริย์/</a:t>
            </a:r>
            <a:endParaRPr lang="en-US" sz="2000" dirty="0"/>
          </a:p>
          <a:p>
            <a:r>
              <a:rPr lang="th-TH" sz="2000" dirty="0">
                <a:ea typeface="Cordia New" panose="020B0304020202020204" pitchFamily="34" charset="-34"/>
              </a:rPr>
              <a:t>โครงการส่งเสริมประชาธิปไตยในสถานศึกษา</a:t>
            </a:r>
            <a:endParaRPr lang="en-US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3ECA772-1005-4BB4-A1B3-B3B165A19D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7481" y="5759223"/>
            <a:ext cx="1539373" cy="9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201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50608"/>
            <a:ext cx="12192000" cy="903642"/>
          </a:xfrm>
          <a:solidFill>
            <a:schemeClr val="accent6"/>
          </a:solidFill>
        </p:spPr>
        <p:txBody>
          <a:bodyPr/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0" y="2169869"/>
            <a:ext cx="2905462" cy="3908201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>
            <a:normAutofit fontScale="92500" lnSpcReduction="10000"/>
          </a:bodyPr>
          <a:lstStyle/>
          <a:p>
            <a:r>
              <a:rPr lang="th-TH" sz="3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ภารกิจที่5 พัฒนา </a:t>
            </a:r>
            <a:r>
              <a:rPr lang="en-US" sz="3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Big Data</a:t>
            </a:r>
            <a:r>
              <a:rPr lang="th-TH" sz="3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ของ กศน.ที่ทันสมัย รวดเร็ว และทันที”ข้อมูล และสารสนเทศ กศน.ที่ทันสมัย จะปรากฎบนหน้าจอมือถือทันที เมื่อคุณต้องการ รวมทั้งการสื่อสารและประชาสัมพันธ์งานของ กศน.ต้องมีประสิทธิภาพและเกิดประสิทธิผล”ตีฆ้องร้องป่าว ข่าวชาว กศน.”</a:t>
            </a:r>
            <a:endParaRPr lang="en-US" sz="3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en-US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121363" y="2568432"/>
            <a:ext cx="84215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ts val="1200"/>
              <a:tabLst>
                <a:tab pos="111125" algn="l"/>
              </a:tabLst>
            </a:pPr>
            <a:r>
              <a:rPr lang="th-TH" sz="2400" spc="-20" dirty="0">
                <a:ea typeface="Cordia New" panose="020B0304020202020204" pitchFamily="34" charset="-34"/>
              </a:rPr>
              <a:t>1. </a:t>
            </a:r>
            <a:r>
              <a:rPr lang="th-TH" sz="2400" spc="-20" dirty="0" err="1">
                <a:ea typeface="Cordia New" panose="020B0304020202020204" pitchFamily="34" charset="-34"/>
              </a:rPr>
              <a:t>การจัด</a:t>
            </a:r>
            <a:r>
              <a:rPr lang="th-TH" sz="2400" spc="-20" dirty="0">
                <a:ea typeface="Cordia New" panose="020B0304020202020204" pitchFamily="34" charset="-34"/>
              </a:rPr>
              <a:t>ทำฐานข้อมูล และพัฒนา</a:t>
            </a:r>
            <a:r>
              <a:rPr lang="th-TH" sz="2400" spc="-20" dirty="0" smtClean="0">
                <a:ea typeface="Cordia New" panose="020B0304020202020204" pitchFamily="34" charset="-34"/>
              </a:rPr>
              <a:t>ระบบบริหารจัดการ </a:t>
            </a:r>
            <a:r>
              <a:rPr lang="en-US" sz="2400" spc="-20" dirty="0">
                <a:latin typeface="TH SarabunIT๙" panose="020B0500040200020003" pitchFamily="34" charset="-34"/>
                <a:ea typeface="Cordia New" panose="020B0304020202020204" pitchFamily="34" charset="-34"/>
              </a:rPr>
              <a:t>Big Data</a:t>
            </a:r>
            <a:r>
              <a:rPr lang="th-TH" sz="2400" spc="-20" dirty="0">
                <a:latin typeface="TH SarabunIT๙" panose="020B0500040200020003" pitchFamily="34" charset="-34"/>
                <a:ea typeface="Cordia New" panose="020B0304020202020204" pitchFamily="34" charset="-34"/>
              </a:rPr>
              <a:t> ของสำนักงาน กศน.จังหวัดนครศรีธรรมราช</a:t>
            </a:r>
            <a:r>
              <a:rPr lang="th-TH" sz="2400" dirty="0">
                <a:ea typeface="Cordia New" panose="020B0304020202020204" pitchFamily="34" charset="-34"/>
              </a:rPr>
              <a:t> (ข้อ </a:t>
            </a:r>
            <a:r>
              <a:rPr lang="en-US" sz="2400" dirty="0">
                <a:latin typeface="TH SarabunIT๙" panose="020B0500040200020003" pitchFamily="34" charset="-34"/>
                <a:ea typeface="Cordia New" panose="020B0304020202020204" pitchFamily="34" charset="-34"/>
              </a:rPr>
              <a:t>1</a:t>
            </a:r>
            <a:r>
              <a:rPr lang="th-TH" sz="2400" dirty="0">
                <a:latin typeface="TH SarabunIT๙" panose="020B0500040200020003" pitchFamily="34" charset="-34"/>
                <a:ea typeface="Cordia New" panose="020B0304020202020204" pitchFamily="34" charset="-34"/>
              </a:rPr>
              <a:t> และ </a:t>
            </a:r>
            <a:r>
              <a:rPr lang="en-US" sz="2400" dirty="0">
                <a:latin typeface="TH SarabunIT๙" panose="020B0500040200020003" pitchFamily="34" charset="-34"/>
                <a:ea typeface="Cordia New" panose="020B0304020202020204" pitchFamily="34" charset="-34"/>
              </a:rPr>
              <a:t>2 </a:t>
            </a:r>
            <a:r>
              <a:rPr lang="th-TH" sz="2400" dirty="0">
                <a:latin typeface="TH SarabunIT๙" panose="020B0500040200020003" pitchFamily="34" charset="-34"/>
                <a:ea typeface="Cordia New" panose="020B0304020202020204" pitchFamily="34" charset="-34"/>
              </a:rPr>
              <a:t>ของอำเภอ)</a:t>
            </a:r>
            <a:endParaRPr lang="en-US" sz="2400" dirty="0"/>
          </a:p>
          <a:p>
            <a:pPr lvl="0">
              <a:buSzPts val="1200"/>
              <a:tabLst>
                <a:tab pos="111125" algn="l"/>
              </a:tabLst>
            </a:pPr>
            <a:r>
              <a:rPr lang="th-TH" sz="2400" dirty="0">
                <a:ea typeface="Cordia New" panose="020B0304020202020204" pitchFamily="34" charset="-34"/>
              </a:rPr>
              <a:t>2. อำนวยความสะดวกแก่สถานศึกษาในการปรับปรุงข้อมูลตามโครงการคลังความรู้ (</a:t>
            </a:r>
            <a:r>
              <a:rPr lang="en-US" sz="2400" dirty="0">
                <a:latin typeface="TH SarabunIT๙" panose="020B0500040200020003" pitchFamily="34" charset="-34"/>
                <a:ea typeface="Cordia New" panose="020B0304020202020204" pitchFamily="34" charset="-34"/>
              </a:rPr>
              <a:t>TKP</a:t>
            </a:r>
            <a:r>
              <a:rPr lang="th-TH" sz="2400" dirty="0">
                <a:latin typeface="TH SarabunIT๙" panose="020B0500040200020003" pitchFamily="34" charset="-34"/>
                <a:ea typeface="Cordia New" panose="020B0304020202020204" pitchFamily="34" charset="-34"/>
              </a:rPr>
              <a:t>) กศน.</a:t>
            </a:r>
            <a:endParaRPr lang="en-US" sz="2400" dirty="0"/>
          </a:p>
          <a:p>
            <a:pPr lvl="0">
              <a:buSzPts val="1200"/>
              <a:tabLst>
                <a:tab pos="111125" algn="l"/>
              </a:tabLst>
            </a:pPr>
            <a:r>
              <a:rPr lang="th-TH" sz="2400" dirty="0">
                <a:ea typeface="Cordia New" panose="020B0304020202020204" pitchFamily="34" charset="-34"/>
              </a:rPr>
              <a:t>3. ติดตามและประสานงานการรายงานผลการดำเนินงาน กศน.ในระบบ </a:t>
            </a:r>
            <a:r>
              <a:rPr lang="en-US" sz="2400" dirty="0">
                <a:latin typeface="TH SarabunIT๙" panose="020B0500040200020003" pitchFamily="34" charset="-34"/>
                <a:ea typeface="Cordia New" panose="020B0304020202020204" pitchFamily="34" charset="-34"/>
              </a:rPr>
              <a:t>DMIS</a:t>
            </a:r>
            <a:endParaRPr lang="en-US" sz="2400" dirty="0"/>
          </a:p>
          <a:p>
            <a:pPr lvl="0">
              <a:buSzPts val="1200"/>
              <a:tabLst>
                <a:tab pos="111125" algn="l"/>
              </a:tabLst>
            </a:pPr>
            <a:r>
              <a:rPr lang="th-TH" sz="2400" dirty="0">
                <a:ea typeface="Cordia New" panose="020B0304020202020204" pitchFamily="34" charset="-34"/>
              </a:rPr>
              <a:t>4. จัดทำและพัฒนาระบบรายงานผลการดำเนินงานของสำนักงาน กศน.จังหวัดนครศรีธรรมราช</a:t>
            </a:r>
            <a:endParaRPr lang="en-US" sz="2400" dirty="0"/>
          </a:p>
          <a:p>
            <a:r>
              <a:rPr lang="th-TH" sz="2400" dirty="0">
                <a:ea typeface="Cordia New" panose="020B0304020202020204" pitchFamily="34" charset="-34"/>
              </a:rPr>
              <a:t>ประชาสัมพันธ์การดำเนินงานของสำนักงาน กศน.จังหวัดนครศรีธรรมราช ผ่านทางช่องทางออนไลน์ เช่น </a:t>
            </a:r>
            <a:r>
              <a:rPr lang="en-US" sz="2400" dirty="0">
                <a:latin typeface="TH SarabunIT๙" panose="020B0500040200020003" pitchFamily="34" charset="-34"/>
                <a:ea typeface="Cordia New" panose="020B0304020202020204" pitchFamily="34" charset="-34"/>
              </a:rPr>
              <a:t>YouTube Facebook </a:t>
            </a:r>
            <a:r>
              <a:rPr lang="th-TH" sz="2400" dirty="0">
                <a:latin typeface="TH SarabunIT๙" panose="020B0500040200020003" pitchFamily="34" charset="-34"/>
                <a:ea typeface="Cordia New" panose="020B0304020202020204" pitchFamily="34" charset="-34"/>
              </a:rPr>
              <a:t>เว็บไซต์ </a:t>
            </a:r>
            <a:r>
              <a:rPr lang="en-US" sz="2400" dirty="0" err="1">
                <a:latin typeface="TH SarabunIT๙" panose="020B0500040200020003" pitchFamily="34" charset="-34"/>
                <a:ea typeface="Cordia New" panose="020B0304020202020204" pitchFamily="34" charset="-34"/>
              </a:rPr>
              <a:t>onie</a:t>
            </a:r>
            <a:r>
              <a:rPr lang="th-TH" sz="2400" dirty="0">
                <a:latin typeface="TH SarabunIT๙" panose="020B0500040200020003" pitchFamily="34" charset="-34"/>
                <a:ea typeface="Cordia New" panose="020B0304020202020204" pitchFamily="34" charset="-34"/>
              </a:rPr>
              <a:t> </a:t>
            </a:r>
            <a:r>
              <a:rPr lang="en-US" sz="2400" dirty="0" err="1">
                <a:latin typeface="TH SarabunIT๙" panose="020B0500040200020003" pitchFamily="34" charset="-34"/>
                <a:ea typeface="Cordia New" panose="020B0304020202020204" pitchFamily="34" charset="-34"/>
              </a:rPr>
              <a:t>pr</a:t>
            </a:r>
            <a:r>
              <a:rPr lang="th-TH" sz="2400" dirty="0">
                <a:latin typeface="TH SarabunIT๙" panose="020B0500040200020003" pitchFamily="34" charset="-34"/>
                <a:ea typeface="Cordia New" panose="020B0304020202020204" pitchFamily="34" charset="-34"/>
              </a:rPr>
              <a:t> ของสำนักงาน </a:t>
            </a:r>
            <a:endParaRPr lang="en-US" sz="2400" dirty="0">
              <a:latin typeface="TH SarabunIT๙" panose="020B0500040200020003" pitchFamily="34" charset="-34"/>
              <a:ea typeface="Calibri" panose="020F0502020204030204" pitchFamily="34" charset="0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5077214" y="1646649"/>
            <a:ext cx="4174363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/>
              <a:t>โครงการ/กิจกรรม กศน. จังหวัด</a:t>
            </a:r>
            <a:endParaRPr lang="en-US" sz="2800" dirty="0"/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2554" y="5644651"/>
            <a:ext cx="975445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394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50608"/>
            <a:ext cx="12192000" cy="903642"/>
          </a:xfrm>
          <a:solidFill>
            <a:schemeClr val="accent6"/>
          </a:solidFill>
        </p:spPr>
        <p:txBody>
          <a:bodyPr/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0" y="2169869"/>
            <a:ext cx="2905462" cy="4537523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>
            <a:normAutofit fontScale="92500"/>
          </a:bodyPr>
          <a:lstStyle/>
          <a:p>
            <a:r>
              <a:rPr lang="th-TH" sz="3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ภารกิจที่5 พัฒนา </a:t>
            </a:r>
            <a:r>
              <a:rPr lang="en-US" sz="3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Big Data</a:t>
            </a:r>
            <a:r>
              <a:rPr lang="th-TH" sz="3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ของ กศน.ที่ทันสมัย รวดเร็ว และทันที”ข้อมูล และสารสนเทศ กศน.ที่ทันสมัย จะปรากฎบนหน้าจอมือถือทันที เมื่อคุณต้องการ รวมทั้งการสื่อสารและประชาสัมพันธ์งานของ กศน.ต้องมีประสิทธิภาพและเกิดประสิทธิผล”ตีฆ้องร้องป่าว ข่าวชาว กศน.”</a:t>
            </a:r>
            <a:endParaRPr lang="en-US" sz="3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en-US" dirty="0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5078507" y="1350449"/>
            <a:ext cx="3749744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</a:rPr>
              <a:t>โครงการ/กิจกรรมของสถานศึกษา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041726" y="2169868"/>
            <a:ext cx="407356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ts val="1200"/>
              <a:tabLst>
                <a:tab pos="263525" algn="l"/>
              </a:tabLst>
            </a:pPr>
            <a:r>
              <a:rPr lang="th-TH" sz="2000" spc="-20" dirty="0">
                <a:ea typeface="Cordia New" panose="020B0304020202020204" pitchFamily="34" charset="-34"/>
              </a:rPr>
              <a:t>1. สำรวจ บันทึกและปรับปรุงฐานข้อมูล 5 ด้าน </a:t>
            </a:r>
            <a:endParaRPr lang="en-US" sz="2000" dirty="0"/>
          </a:p>
          <a:p>
            <a:pPr>
              <a:tabLst>
                <a:tab pos="263525" algn="l"/>
              </a:tabLst>
            </a:pPr>
            <a:r>
              <a:rPr lang="th-TH" sz="2000" spc="-20" dirty="0">
                <a:ea typeface="Cordia New" panose="020B0304020202020204" pitchFamily="34" charset="-34"/>
              </a:rPr>
              <a:t>              1. แหล่งเรียนรู้ (สถานที่)</a:t>
            </a:r>
            <a:endParaRPr lang="en-US" sz="2000" dirty="0"/>
          </a:p>
          <a:p>
            <a:pPr marL="421005">
              <a:tabLst>
                <a:tab pos="263525" algn="l"/>
              </a:tabLst>
            </a:pPr>
            <a:r>
              <a:rPr lang="th-TH" sz="2000" spc="-20" dirty="0">
                <a:ea typeface="Cordia New" panose="020B0304020202020204" pitchFamily="34" charset="-34"/>
              </a:rPr>
              <a:t>     2. ภูมิปัญญา (บุคคล)</a:t>
            </a:r>
            <a:endParaRPr lang="en-US" sz="2000" dirty="0"/>
          </a:p>
          <a:p>
            <a:pPr>
              <a:tabLst>
                <a:tab pos="263525" algn="l"/>
              </a:tabLst>
            </a:pPr>
            <a:r>
              <a:rPr lang="th-TH" sz="2000" spc="-20" dirty="0">
                <a:ea typeface="Cordia New" panose="020B0304020202020204" pitchFamily="34" charset="-34"/>
              </a:rPr>
              <a:t>              3. อาชีพท้องถิ่น/ชุมชน (วิเคราะห์อาชีพที่สอดคล้อง มีความเป็นไปได้ ที่เหมาะกับบริบท)</a:t>
            </a:r>
            <a:endParaRPr lang="en-US" sz="2000" dirty="0"/>
          </a:p>
          <a:p>
            <a:pPr>
              <a:tabLst>
                <a:tab pos="263525" algn="l"/>
              </a:tabLst>
            </a:pPr>
            <a:r>
              <a:rPr lang="th-TH" sz="2000" spc="-20" dirty="0">
                <a:ea typeface="Cordia New" panose="020B0304020202020204" pitchFamily="34" charset="-34"/>
              </a:rPr>
              <a:t>              4. ประชากร</a:t>
            </a:r>
            <a:r>
              <a:rPr lang="th-TH" sz="2000" spc="-20" dirty="0" smtClean="0">
                <a:ea typeface="Cordia New" panose="020B0304020202020204" pitchFamily="34" charset="-34"/>
              </a:rPr>
              <a:t>ศึกษา (ข้อมูลประชากรแต่ละพื้นที่)</a:t>
            </a:r>
            <a:endParaRPr lang="en-US" sz="2000" dirty="0"/>
          </a:p>
          <a:p>
            <a:pPr>
              <a:tabLst>
                <a:tab pos="263525" algn="l"/>
              </a:tabLst>
            </a:pPr>
            <a:r>
              <a:rPr lang="th-TH" sz="2000" spc="-20" dirty="0">
                <a:ea typeface="Cordia New" panose="020B0304020202020204" pitchFamily="34" charset="-34"/>
              </a:rPr>
              <a:t>              5. เครือข่าย</a:t>
            </a:r>
            <a:endParaRPr lang="en-US" sz="2000" dirty="0"/>
          </a:p>
          <a:p>
            <a:pPr lvl="0">
              <a:buSzPts val="1200"/>
              <a:tabLst>
                <a:tab pos="260985" algn="l"/>
              </a:tabLst>
            </a:pPr>
            <a:r>
              <a:rPr lang="th-TH" sz="2000" spc="-20" dirty="0">
                <a:ea typeface="Cordia New" panose="020B0304020202020204" pitchFamily="34" charset="-34"/>
              </a:rPr>
              <a:t>2. รายงานผลการดำเนินงาน ในระบบรายงานผลการดำเนินงานของสำนักงาน กศน.จังหวัดนครศรีธรรมราช</a:t>
            </a:r>
            <a:endParaRPr lang="en-US" sz="2000" dirty="0"/>
          </a:p>
          <a:p>
            <a:pPr>
              <a:tabLst>
                <a:tab pos="263525" algn="l"/>
              </a:tabLst>
            </a:pPr>
            <a:r>
              <a:rPr lang="th-TH" sz="2000" spc="-20" dirty="0">
                <a:ea typeface="Cordia New" panose="020B0304020202020204" pitchFamily="34" charset="-34"/>
              </a:rPr>
              <a:t>              1. การศึกษาต่อเนื่อง</a:t>
            </a:r>
            <a:endParaRPr lang="en-US" sz="2000" dirty="0"/>
          </a:p>
          <a:p>
            <a:pPr>
              <a:tabLst>
                <a:tab pos="263525" algn="l"/>
              </a:tabLst>
            </a:pPr>
            <a:r>
              <a:rPr lang="th-TH" sz="2000" spc="-20" dirty="0">
                <a:ea typeface="Cordia New" panose="020B0304020202020204" pitchFamily="34" charset="-34"/>
              </a:rPr>
              <a:t>              2. พื้นฐาน</a:t>
            </a:r>
            <a:endParaRPr lang="en-US" sz="2000" dirty="0"/>
          </a:p>
          <a:p>
            <a:pPr>
              <a:tabLst>
                <a:tab pos="263525" algn="l"/>
              </a:tabLst>
            </a:pPr>
            <a:r>
              <a:rPr lang="th-TH" sz="2000" spc="-20" dirty="0">
                <a:ea typeface="Cordia New" panose="020B0304020202020204" pitchFamily="34" charset="-34"/>
              </a:rPr>
              <a:t>              3. อัธยาศัย</a:t>
            </a:r>
            <a:endParaRPr lang="en-US" sz="2000" dirty="0"/>
          </a:p>
          <a:p>
            <a:pPr>
              <a:tabLst>
                <a:tab pos="263525" algn="l"/>
              </a:tabLst>
            </a:pPr>
            <a:r>
              <a:rPr lang="th-TH" sz="2000" spc="-20" dirty="0">
                <a:ea typeface="Cordia New" panose="020B0304020202020204" pitchFamily="34" charset="-34"/>
              </a:rPr>
              <a:t>              4. สนองนโยบายเร่งด่วน (ปัญหาไม่มีข้อมูลรวม เพื่อใช้ในการปรับปรุงแผนใช้รายงานไปที่กรมได้)</a:t>
            </a:r>
            <a:endParaRPr lang="en-US" sz="2000" dirty="0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7374709" y="2236273"/>
            <a:ext cx="4482353" cy="1887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  <a:buSzPts val="1200"/>
            </a:pPr>
            <a:r>
              <a:rPr lang="th-TH" sz="2000" spc="-20" dirty="0">
                <a:ea typeface="Cordia New" panose="020B0304020202020204" pitchFamily="34" charset="-34"/>
              </a:rPr>
              <a:t>3. รายงานผลการดำเนินงาน </a:t>
            </a:r>
            <a:r>
              <a:rPr lang="th-TH" sz="2000" spc="-20">
                <a:ea typeface="Cordia New" panose="020B0304020202020204" pitchFamily="34" charset="-34"/>
              </a:rPr>
              <a:t>กศน. </a:t>
            </a:r>
            <a:r>
              <a:rPr lang="th-TH" sz="2000" spc="-20" smtClean="0">
                <a:ea typeface="Cordia New" panose="020B0304020202020204" pitchFamily="34" charset="-34"/>
              </a:rPr>
              <a:t>ระบบ </a:t>
            </a:r>
            <a:r>
              <a:rPr lang="en-US" sz="2000" spc="-20" dirty="0">
                <a:latin typeface="TH SarabunIT๙" panose="020B0500040200020003" pitchFamily="34" charset="-34"/>
                <a:ea typeface="Cordia New" panose="020B0304020202020204" pitchFamily="34" charset="-34"/>
              </a:rPr>
              <a:t>DMIS</a:t>
            </a:r>
            <a:endParaRPr lang="en-US" sz="2000" dirty="0"/>
          </a:p>
          <a:p>
            <a:pPr lvl="0">
              <a:spcAft>
                <a:spcPts val="1000"/>
              </a:spcAft>
              <a:buSzPts val="1200"/>
            </a:pPr>
            <a:r>
              <a:rPr lang="th-TH" sz="2000" spc="-20" dirty="0">
                <a:ea typeface="Cordia New" panose="020B0304020202020204" pitchFamily="34" charset="-34"/>
              </a:rPr>
              <a:t>4. จัดทำและปรับปรุงข้อมูลตามโครงการคลังความรู้ (</a:t>
            </a:r>
            <a:r>
              <a:rPr lang="en-US" sz="2000" spc="-20" dirty="0">
                <a:latin typeface="TH SarabunIT๙" panose="020B0500040200020003" pitchFamily="34" charset="-34"/>
                <a:ea typeface="Cordia New" panose="020B0304020202020204" pitchFamily="34" charset="-34"/>
              </a:rPr>
              <a:t>TKP</a:t>
            </a:r>
            <a:r>
              <a:rPr lang="th-TH" sz="2000" spc="-20" dirty="0">
                <a:latin typeface="TH SarabunIT๙" panose="020B0500040200020003" pitchFamily="34" charset="-34"/>
                <a:ea typeface="Cordia New" panose="020B0304020202020204" pitchFamily="34" charset="-34"/>
              </a:rPr>
              <a:t>) กศน.</a:t>
            </a:r>
            <a:endParaRPr lang="en-US" sz="2000" dirty="0"/>
          </a:p>
          <a:p>
            <a:pPr>
              <a:spcAft>
                <a:spcPts val="800"/>
              </a:spcAft>
            </a:pPr>
            <a:r>
              <a:rPr lang="th-TH" sz="2000" dirty="0">
                <a:latin typeface="Calibri" panose="020F0502020204030204" pitchFamily="34" charset="0"/>
                <a:ea typeface="Cordia New" panose="020B0304020202020204" pitchFamily="34" charset="-34"/>
              </a:rPr>
              <a:t>ประชาสัมพันธ์การดำเนินงานของกศน.อำเภอ กศน.ตำบล และห้องสมุดประชาชน ผ่านทางช่องทางออนไลน์ เช่น </a:t>
            </a:r>
            <a:r>
              <a:rPr lang="en-US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YouTube Facebook </a:t>
            </a:r>
            <a:r>
              <a:rPr lang="th-TH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เว็บไซต์ </a:t>
            </a:r>
            <a:r>
              <a:rPr lang="en-US" sz="2000" dirty="0" err="1">
                <a:latin typeface="TH SarabunIT๙" panose="020B0500040200020003" pitchFamily="34" charset="-34"/>
                <a:ea typeface="Cordia New" panose="020B0304020202020204" pitchFamily="34" charset="-34"/>
              </a:rPr>
              <a:t>onie</a:t>
            </a:r>
            <a:r>
              <a:rPr lang="th-TH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 </a:t>
            </a:r>
            <a:r>
              <a:rPr lang="en-US" sz="2000" dirty="0" err="1">
                <a:latin typeface="TH SarabunIT๙" panose="020B0500040200020003" pitchFamily="34" charset="-34"/>
                <a:ea typeface="Cordia New" panose="020B0304020202020204" pitchFamily="34" charset="-34"/>
              </a:rPr>
              <a:t>pr</a:t>
            </a:r>
            <a:r>
              <a:rPr lang="th-TH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 ของสำนักงาน กศน.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1" name="รูปภาพ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215051" y="2169868"/>
            <a:ext cx="59895" cy="46881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7D45038-F90C-4B5F-B0A3-79DAAB989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9494" y="5738109"/>
            <a:ext cx="977568" cy="96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877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03762"/>
            <a:ext cx="12192000" cy="787244"/>
          </a:xfrm>
          <a:solidFill>
            <a:schemeClr val="accent6"/>
          </a:solidFill>
        </p:spPr>
        <p:txBody>
          <a:bodyPr/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0" y="2150779"/>
            <a:ext cx="3432586" cy="3494241"/>
          </a:xfrm>
          <a:solidFill>
            <a:srgbClr val="CF90E8"/>
          </a:solidFill>
        </p:spPr>
        <p:txBody>
          <a:bodyPr>
            <a:normAutofit/>
          </a:bodyPr>
          <a:lstStyle/>
          <a:p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ภารกิจที่6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พัฒนาระบบการเรียนรู้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Online Digital Learning Platform 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รองรับ 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Deep 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และ 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Digital Science Museum 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ศูนย์การเรียนรู้ทุกช่วงวัย รวมทั้งสื่อการเรียนการสอน แหล่งเรียนรู้ในทุกกลุ่มเป้าหมาย “เรียนรู้ได้ทุกที่ ทุกเวลา”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en-US" dirty="0"/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3437792" y="1210982"/>
            <a:ext cx="3656703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/>
              <a:t>โครงการ/กิจกรรม กศน. จังหวัด</a:t>
            </a:r>
            <a:endParaRPr lang="en-US" sz="2800" dirty="0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7893675" y="1210982"/>
            <a:ext cx="347242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none">
            <a:spAutoFit/>
          </a:bodyPr>
          <a:lstStyle/>
          <a:p>
            <a:r>
              <a:rPr lang="th-TH" sz="2800" b="1" dirty="0">
                <a:ea typeface="Calibri" panose="020F0502020204030204" pitchFamily="34" charset="0"/>
                <a:cs typeface="TH SarabunIT๙" panose="020B0500040200020003" pitchFamily="34" charset="-34"/>
              </a:rPr>
              <a:t>โครงการ/กิจกรรมของสถานศึกษา</a:t>
            </a:r>
            <a:endParaRPr lang="en-US" sz="2800" dirty="0"/>
          </a:p>
        </p:txBody>
      </p:sp>
      <p:cxnSp>
        <p:nvCxnSpPr>
          <p:cNvPr id="8" name="ตัวเชื่อมต่อตรง 7"/>
          <p:cNvCxnSpPr/>
          <p:nvPr/>
        </p:nvCxnSpPr>
        <p:spPr>
          <a:xfrm flipH="1">
            <a:off x="7261147" y="1535711"/>
            <a:ext cx="32273" cy="5226733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สี่เหลี่ยมผืนผ้า 8"/>
          <p:cNvSpPr/>
          <p:nvPr/>
        </p:nvSpPr>
        <p:spPr>
          <a:xfrm>
            <a:off x="3533714" y="1964944"/>
            <a:ext cx="3560781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  <a:buSzPts val="1200"/>
              <a:tabLst>
                <a:tab pos="201295" algn="l"/>
              </a:tabLst>
            </a:pPr>
            <a:r>
              <a:rPr lang="th-TH" sz="2000" spc="-20" dirty="0">
                <a:latin typeface="Calibri" panose="020F0502020204030204" pitchFamily="34" charset="0"/>
                <a:ea typeface="Cordia New" panose="020B0304020202020204" pitchFamily="34" charset="-34"/>
              </a:rPr>
              <a:t>1. </a:t>
            </a:r>
            <a:r>
              <a:rPr lang="th-TH" sz="2000" spc="-20" dirty="0" err="1">
                <a:latin typeface="Calibri" panose="020F0502020204030204" pitchFamily="34" charset="0"/>
                <a:ea typeface="Cordia New" panose="020B0304020202020204" pitchFamily="34" charset="-34"/>
              </a:rPr>
              <a:t>การจัด</a:t>
            </a:r>
            <a:r>
              <a:rPr lang="th-TH" sz="2000" spc="-20" dirty="0">
                <a:latin typeface="Calibri" panose="020F0502020204030204" pitchFamily="34" charset="0"/>
                <a:ea typeface="Cordia New" panose="020B0304020202020204" pitchFamily="34" charset="-34"/>
              </a:rPr>
              <a:t>ทำฐานข้อมูล และ</a:t>
            </a:r>
            <a:r>
              <a:rPr lang="th-TH" sz="2000" spc="-20" dirty="0" smtClean="0">
                <a:latin typeface="Calibri" panose="020F0502020204030204" pitchFamily="34" charset="0"/>
                <a:ea typeface="Cordia New" panose="020B0304020202020204" pitchFamily="34" charset="-34"/>
              </a:rPr>
              <a:t>พัฒนาระบบบริหารจัดการ </a:t>
            </a:r>
            <a:r>
              <a:rPr lang="en-US" sz="2000" spc="-20" dirty="0">
                <a:latin typeface="TH SarabunIT๙" panose="020B0500040200020003" pitchFamily="34" charset="-34"/>
                <a:ea typeface="Cordia New" panose="020B0304020202020204" pitchFamily="34" charset="-34"/>
              </a:rPr>
              <a:t>Big Data</a:t>
            </a:r>
            <a:r>
              <a:rPr lang="th-TH" sz="2000" spc="-20" dirty="0">
                <a:latin typeface="TH SarabunIT๙" panose="020B0500040200020003" pitchFamily="34" charset="-34"/>
                <a:ea typeface="Cordia New" panose="020B0304020202020204" pitchFamily="34" charset="-34"/>
              </a:rPr>
              <a:t> ของสำนักงาน กศน.จังหวัดนครศรีธรรมราช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200"/>
              <a:tabLst>
                <a:tab pos="201295" algn="l"/>
              </a:tabLst>
            </a:pPr>
            <a:r>
              <a:rPr lang="th-TH" sz="2000" dirty="0">
                <a:latin typeface="Calibri" panose="020F0502020204030204" pitchFamily="34" charset="0"/>
                <a:ea typeface="Cordia New" panose="020B0304020202020204" pitchFamily="34" charset="-34"/>
              </a:rPr>
              <a:t>2. อำนวยความสะดวกแก่สถานศึกษาในการปรับปรุงข้อมูลตามโครงการคลังความรู้ (</a:t>
            </a:r>
            <a:r>
              <a:rPr lang="en-US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TKP</a:t>
            </a:r>
            <a:r>
              <a:rPr lang="th-TH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) กศน.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200"/>
              <a:tabLst>
                <a:tab pos="201295" algn="l"/>
              </a:tabLst>
            </a:pPr>
            <a:r>
              <a:rPr lang="th-TH" sz="2000" dirty="0">
                <a:latin typeface="Calibri" panose="020F0502020204030204" pitchFamily="34" charset="0"/>
                <a:ea typeface="Cordia New" panose="020B0304020202020204" pitchFamily="34" charset="-34"/>
              </a:rPr>
              <a:t>3. โครงการพัฒนาเศรษฐกิจดิจิทัลด้วยการอบรมวิทยากร ครู ก ครู ข และ ครู ค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200"/>
              <a:tabLst>
                <a:tab pos="201295" algn="l"/>
              </a:tabLst>
            </a:pPr>
            <a:r>
              <a:rPr lang="th-TH" sz="2000" dirty="0">
                <a:latin typeface="Calibri" panose="020F0502020204030204" pitchFamily="34" charset="0"/>
                <a:ea typeface="Cordia New" panose="020B0304020202020204" pitchFamily="34" charset="-34"/>
              </a:rPr>
              <a:t>4. ศูนย์การเรียนรู้ทุกช่วงวัย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SzPts val="1200"/>
              <a:tabLst>
                <a:tab pos="201295" algn="l"/>
              </a:tabLst>
            </a:pPr>
            <a:r>
              <a:rPr lang="th-TH" sz="2000" spc="-40" dirty="0">
                <a:latin typeface="Calibri" panose="020F0502020204030204" pitchFamily="34" charset="0"/>
                <a:ea typeface="Cordia New" panose="020B0304020202020204" pitchFamily="34" charset="-34"/>
              </a:rPr>
              <a:t>5. พัฒนาศักยภาพครู และบุคลากรที่เกี่ยวข้อง ด้าน</a:t>
            </a:r>
            <a:r>
              <a:rPr lang="th-TH" sz="2000" spc="-40" dirty="0" err="1">
                <a:latin typeface="Calibri" panose="020F0502020204030204" pitchFamily="34" charset="0"/>
                <a:ea typeface="Cordia New" panose="020B0304020202020204" pitchFamily="34" charset="-34"/>
              </a:rPr>
              <a:t>การจัด</a:t>
            </a:r>
            <a:r>
              <a:rPr lang="th-TH" sz="2000" spc="-40" dirty="0">
                <a:latin typeface="Calibri" panose="020F0502020204030204" pitchFamily="34" charset="0"/>
                <a:ea typeface="Cordia New" panose="020B0304020202020204" pitchFamily="34" charset="-34"/>
              </a:rPr>
              <a:t>การเรียนการสอนออนไลน์ </a:t>
            </a:r>
            <a:r>
              <a:rPr lang="th-TH" sz="2000" spc="-40" dirty="0" smtClean="0">
                <a:latin typeface="Calibri" panose="020F0502020204030204" pitchFamily="34" charset="0"/>
                <a:ea typeface="Cordia New" panose="020B0304020202020204" pitchFamily="34" charset="-34"/>
              </a:rPr>
              <a:t>กศน.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SzPts val="1200"/>
              <a:tabLst>
                <a:tab pos="201295" algn="l"/>
              </a:tabLst>
            </a:pPr>
            <a:r>
              <a:rPr lang="th-TH" sz="2000" spc="-40" dirty="0" smtClean="0">
                <a:latin typeface="Calibri" panose="020F0502020204030204" pitchFamily="34" charset="0"/>
                <a:ea typeface="Calibri" panose="020F0502020204030204" pitchFamily="34" charset="0"/>
              </a:rPr>
              <a:t>6.ประชุมเจ้าหน้าที่ห้องสมุด/บรรณารักษ์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SzPts val="1200"/>
              <a:tabLst>
                <a:tab pos="201295" algn="l"/>
              </a:tabLst>
            </a:pPr>
            <a:r>
              <a:rPr lang="th-TH" sz="2000" spc="-40" dirty="0" smtClean="0">
                <a:latin typeface="Calibri" panose="020F0502020204030204" pitchFamily="34" charset="0"/>
                <a:ea typeface="Calibri" panose="020F0502020204030204" pitchFamily="34" charset="0"/>
              </a:rPr>
              <a:t>7. ส่งเสริมการใช้รถส่งเสริมการอ่าน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7460072" y="1964944"/>
            <a:ext cx="433963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263525" algn="l"/>
              </a:tabLst>
            </a:pPr>
            <a:r>
              <a:rPr lang="th-TH" sz="2000" spc="-20" dirty="0">
                <a:latin typeface="Calibri" panose="020F0502020204030204" pitchFamily="34" charset="0"/>
                <a:ea typeface="Cordia New" panose="020B0304020202020204" pitchFamily="34" charset="-34"/>
              </a:rPr>
              <a:t>1. จัดทำและปรับปรุงฐานข้อมูลภูมิปัญญาท้องถิ่นและแหล่งเรียนรู้ในท้องถิ่น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spcAft>
                <a:spcPts val="0"/>
              </a:spcAft>
              <a:tabLst>
                <a:tab pos="263525" algn="l"/>
              </a:tabLst>
            </a:pPr>
            <a:r>
              <a:rPr lang="th-TH" sz="2000" dirty="0">
                <a:latin typeface="Calibri" panose="020F0502020204030204" pitchFamily="34" charset="0"/>
                <a:ea typeface="Cordia New" panose="020B0304020202020204" pitchFamily="34" charset="-34"/>
              </a:rPr>
              <a:t>2. ดำเนินการศูนย์การเรียนรู้ทุกช่วงวัย/ โครงการคลังความรู้ (</a:t>
            </a:r>
            <a:r>
              <a:rPr lang="en-US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TKP</a:t>
            </a:r>
            <a:r>
              <a:rPr lang="th-TH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) กศน.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spcAft>
                <a:spcPts val="0"/>
              </a:spcAft>
              <a:tabLst>
                <a:tab pos="263525" algn="l"/>
              </a:tabLst>
            </a:pPr>
            <a:r>
              <a:rPr lang="th-TH" sz="2000" dirty="0">
                <a:latin typeface="Calibri" panose="020F0502020204030204" pitchFamily="34" charset="0"/>
                <a:ea typeface="Cordia New" panose="020B0304020202020204" pitchFamily="34" charset="-34"/>
              </a:rPr>
              <a:t>3. โครงการพัฒนาเศรษฐกิจดิจิทัลด้วยการอบรมประชาชน โดยใช้หลักสูตร </a:t>
            </a:r>
            <a:r>
              <a:rPr lang="en-US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Digital Literacy </a:t>
            </a:r>
            <a:r>
              <a:rPr lang="th-TH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เน้นการใช้งานโปรแกรมสำนักงาน เพื่อเพิ่มโอกาสในการมีงานทำและหลักสูตรการค้าออนไลน์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spcAft>
                <a:spcPts val="0"/>
              </a:spcAft>
              <a:tabLst>
                <a:tab pos="263525" algn="l"/>
              </a:tabLst>
            </a:pPr>
            <a:r>
              <a:rPr lang="th-TH" sz="2000" dirty="0">
                <a:latin typeface="Calibri" panose="020F0502020204030204" pitchFamily="34" charset="0"/>
                <a:ea typeface="Cordia New" panose="020B0304020202020204" pitchFamily="34" charset="-34"/>
              </a:rPr>
              <a:t>4. พัฒนาสื่อการสอนให้เหมาะสมกับกลุ่มผู้เรียน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spcAft>
                <a:spcPts val="0"/>
              </a:spcAft>
              <a:tabLst>
                <a:tab pos="263525" algn="l"/>
              </a:tabLst>
            </a:pPr>
            <a:r>
              <a:rPr lang="th-TH" sz="2000" dirty="0">
                <a:latin typeface="Calibri" panose="020F0502020204030204" pitchFamily="34" charset="0"/>
                <a:ea typeface="Cordia New" panose="020B0304020202020204" pitchFamily="34" charset="-34"/>
              </a:rPr>
              <a:t>5. จัดกิจกรรมการเรียนรู้ ผ่านทางระบบออนไลน์ เช่น </a:t>
            </a:r>
            <a:r>
              <a:rPr lang="en-US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Google Classroom YouTube Facebook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spcAft>
                <a:spcPts val="0"/>
              </a:spcAft>
              <a:tabLst>
                <a:tab pos="263525" algn="l"/>
              </a:tabLst>
            </a:pPr>
            <a:r>
              <a:rPr lang="th-TH" sz="2000" dirty="0">
                <a:latin typeface="Calibri" panose="020F0502020204030204" pitchFamily="34" charset="0"/>
                <a:ea typeface="Cordia New" panose="020B0304020202020204" pitchFamily="34" charset="-34"/>
              </a:rPr>
              <a:t>6. จัดกิจกรรมส่งเสริมการอ่านของห้องสมุดผ่านระบบออนไลน์ </a:t>
            </a:r>
            <a:r>
              <a:rPr lang="th-TH" sz="2000" dirty="0" smtClean="0">
                <a:latin typeface="Calibri" panose="020F0502020204030204" pitchFamily="34" charset="0"/>
                <a:ea typeface="Cordia New" panose="020B0304020202020204" pitchFamily="34" charset="-34"/>
              </a:rPr>
              <a:t>/ ห้องสมุดลุยถึงถิ่น รุกถึงที่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spcAft>
                <a:spcPts val="0"/>
              </a:spcAft>
              <a:tabLst>
                <a:tab pos="263525" algn="l"/>
              </a:tabLst>
            </a:pPr>
            <a:r>
              <a:rPr lang="th-TH" sz="2000" dirty="0">
                <a:latin typeface="Calibri" panose="020F0502020204030204" pitchFamily="34" charset="0"/>
                <a:ea typeface="Cordia New" panose="020B0304020202020204" pitchFamily="34" charset="-34"/>
              </a:rPr>
              <a:t>7. สำรวจข้อมูลสารสนเทศระดับการศึกษาของประชากรในชุมชน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50E24EE-2EE6-4832-B14E-D926E9578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315" y="5835652"/>
            <a:ext cx="960203" cy="83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631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61365"/>
            <a:ext cx="12192000" cy="656216"/>
          </a:xfrm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-1" y="2631255"/>
            <a:ext cx="3002280" cy="2412888"/>
          </a:xfrm>
          <a:solidFill>
            <a:srgbClr val="D591E7"/>
          </a:solidFill>
        </p:spPr>
        <p:txBody>
          <a:bodyPr/>
          <a:lstStyle/>
          <a:p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ภารกิจที่7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ส่งเสริมการพัฒนา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ความสามารถด้านดิจิทัล 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Digital Literacy 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ให้กับบุคลากร กศน.ทุกระดับ และกลุ่มเป้าหมายทุกกลุ่ม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3355150" y="1439636"/>
            <a:ext cx="3518423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/>
              <a:t>โครงการ/กิจกรรม กศน. จังหวัด</a:t>
            </a:r>
            <a:endParaRPr lang="en-US" sz="2800" dirty="0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7865883" y="1439636"/>
            <a:ext cx="347242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none">
            <a:spAutoFit/>
          </a:bodyPr>
          <a:lstStyle/>
          <a:p>
            <a:r>
              <a:rPr lang="th-TH" sz="2800" b="1" dirty="0">
                <a:ea typeface="Calibri" panose="020F0502020204030204" pitchFamily="34" charset="0"/>
                <a:cs typeface="TH SarabunIT๙" panose="020B0500040200020003" pitchFamily="34" charset="-34"/>
              </a:rPr>
              <a:t>โครงการ/กิจกรรมของสถานศึกษา</a:t>
            </a:r>
            <a:endParaRPr lang="en-US" sz="2800" dirty="0"/>
          </a:p>
        </p:txBody>
      </p:sp>
      <p:cxnSp>
        <p:nvCxnSpPr>
          <p:cNvPr id="8" name="ตัวเชื่อมต่อตรง 7"/>
          <p:cNvCxnSpPr/>
          <p:nvPr/>
        </p:nvCxnSpPr>
        <p:spPr>
          <a:xfrm flipH="1">
            <a:off x="7213006" y="2489598"/>
            <a:ext cx="13444" cy="4286166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สี่เหลี่ยมผืนผ้า 3"/>
          <p:cNvSpPr/>
          <p:nvPr/>
        </p:nvSpPr>
        <p:spPr>
          <a:xfrm>
            <a:off x="3179781" y="2489598"/>
            <a:ext cx="386916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ts val="1200"/>
              <a:tabLst>
                <a:tab pos="201295" algn="l"/>
              </a:tabLst>
            </a:pPr>
            <a:r>
              <a:rPr lang="th-TH" sz="2000" dirty="0">
                <a:ea typeface="Cordia New" panose="020B0304020202020204" pitchFamily="34" charset="-34"/>
              </a:rPr>
              <a:t>1. พัฒนาศักยภาพผู้บริหาร ครูและบุคลากรให้มีความสามารถด้านดิจิทัลเพิ่มขึ้น</a:t>
            </a:r>
            <a:endParaRPr lang="en-US" sz="2000" dirty="0"/>
          </a:p>
          <a:p>
            <a:pPr lvl="0">
              <a:buSzPts val="1200"/>
              <a:tabLst>
                <a:tab pos="201295" algn="l"/>
              </a:tabLst>
            </a:pPr>
            <a:r>
              <a:rPr lang="th-TH" sz="2000" dirty="0">
                <a:ea typeface="Cordia New" panose="020B0304020202020204" pitchFamily="34" charset="-34"/>
              </a:rPr>
              <a:t>2. โครงการพัฒนาเศรษฐกิจดิจิทัลด้วยการอบรมวิทยากร ครู ก ครู ข และ ครู ค</a:t>
            </a:r>
            <a:endParaRPr lang="en-US" sz="2000" dirty="0"/>
          </a:p>
          <a:p>
            <a:pPr lvl="0">
              <a:buSzPts val="1200"/>
              <a:tabLst>
                <a:tab pos="201295" algn="l"/>
              </a:tabLst>
            </a:pPr>
            <a:r>
              <a:rPr lang="th-TH" sz="2000" spc="-40" dirty="0">
                <a:ea typeface="Cordia New" panose="020B0304020202020204" pitchFamily="34" charset="-34"/>
              </a:rPr>
              <a:t>3. พัฒนาศักยภาพครู และบุคลากรที่เกี่ยวข้อง ด้าน</a:t>
            </a:r>
            <a:r>
              <a:rPr lang="th-TH" sz="2000" spc="-40" dirty="0" err="1">
                <a:ea typeface="Cordia New" panose="020B0304020202020204" pitchFamily="34" charset="-34"/>
              </a:rPr>
              <a:t>การจัด</a:t>
            </a:r>
            <a:r>
              <a:rPr lang="th-TH" sz="2000" spc="-40" dirty="0">
                <a:ea typeface="Cordia New" panose="020B0304020202020204" pitchFamily="34" charset="-34"/>
              </a:rPr>
              <a:t>การเรียนการสอนออนไลน์ กศน.</a:t>
            </a:r>
            <a:endParaRPr lang="en-US" sz="2000" dirty="0"/>
          </a:p>
          <a:p>
            <a:pPr lvl="0">
              <a:buSzPts val="1200"/>
              <a:tabLst>
                <a:tab pos="201295" algn="l"/>
              </a:tabLst>
            </a:pPr>
            <a:r>
              <a:rPr lang="th-TH" sz="2000" dirty="0">
                <a:ea typeface="Cordia New" panose="020B0304020202020204" pitchFamily="34" charset="-34"/>
              </a:rPr>
              <a:t>4. การพัฒนาระบบสนับสนุนการปฏิบัติงาน เช่น หนังสือรับรอง การประเมินพนักงานราชการผ่านเว็บ</a:t>
            </a:r>
            <a:endParaRPr lang="en-US" sz="2000" dirty="0">
              <a:effectLst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7390508" y="2489598"/>
            <a:ext cx="427795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263525" algn="l"/>
              </a:tabLst>
            </a:pPr>
            <a:r>
              <a:rPr lang="th-TH" sz="2000" dirty="0">
                <a:ea typeface="Cordia New" panose="020B0304020202020204" pitchFamily="34" charset="-34"/>
              </a:rPr>
              <a:t>1. โครงการพัฒนาเศรษฐกิจดิจิทัลด้วยการอบรมประชาชน โดยใช้หลักสูตร </a:t>
            </a:r>
            <a:r>
              <a:rPr lang="en-US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Digital Literacy </a:t>
            </a:r>
            <a:r>
              <a:rPr lang="th-TH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เน้นการใช้งานโปรแกรมสำนักงาน เพื่อเพิ่มโอกาสในการมีงานทำและหลักสูตรการค้าออนไลน์</a:t>
            </a:r>
            <a:endParaRPr lang="en-US" sz="2000" dirty="0"/>
          </a:p>
          <a:p>
            <a:pPr lvl="0">
              <a:tabLst>
                <a:tab pos="263525" algn="l"/>
              </a:tabLst>
            </a:pPr>
            <a:r>
              <a:rPr lang="th-TH" sz="2000" dirty="0">
                <a:ea typeface="Cordia New" panose="020B0304020202020204" pitchFamily="34" charset="-34"/>
              </a:rPr>
              <a:t>2. พัฒนาสื่อการสอนให้เหมาะสมกับกลุ่มผู้เรียน</a:t>
            </a:r>
            <a:endParaRPr lang="en-US" sz="2000" dirty="0"/>
          </a:p>
          <a:p>
            <a:pPr lvl="0">
              <a:tabLst>
                <a:tab pos="263525" algn="l"/>
              </a:tabLst>
            </a:pPr>
            <a:r>
              <a:rPr lang="th-TH" sz="2000" dirty="0">
                <a:ea typeface="Cordia New" panose="020B0304020202020204" pitchFamily="34" charset="-34"/>
              </a:rPr>
              <a:t>3. จัดกิจกรรมการเรียนรู้ ผ่านทางระบบออนไลน์ เช่น </a:t>
            </a:r>
            <a:r>
              <a:rPr lang="en-US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Google Classroom YouTube Facebook</a:t>
            </a:r>
            <a:endParaRPr lang="en-US" sz="2000" dirty="0"/>
          </a:p>
          <a:p>
            <a:pPr lvl="0">
              <a:tabLst>
                <a:tab pos="263525" algn="l"/>
              </a:tabLst>
            </a:pPr>
            <a:r>
              <a:rPr lang="th-TH" sz="2000" dirty="0">
                <a:ea typeface="Cordia New" panose="020B0304020202020204" pitchFamily="34" charset="-34"/>
              </a:rPr>
              <a:t>4. จัดกิจกรรมส่งเสริมการอ่านของห้องสมุดผ่านระบบออนไลน์</a:t>
            </a:r>
            <a:endParaRPr lang="en-US" sz="2000" dirty="0"/>
          </a:p>
          <a:p>
            <a:pPr lvl="0">
              <a:tabLst>
                <a:tab pos="263525" algn="l"/>
              </a:tabLst>
            </a:pPr>
            <a:r>
              <a:rPr lang="th-TH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5. </a:t>
            </a:r>
            <a:r>
              <a:rPr lang="en-US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1 </a:t>
            </a:r>
            <a:r>
              <a:rPr lang="th-TH" sz="2000" dirty="0">
                <a:latin typeface="TH SarabunIT๙" panose="020B0500040200020003" pitchFamily="34" charset="-34"/>
                <a:ea typeface="Cordia New" panose="020B0304020202020204" pitchFamily="34" charset="-34"/>
              </a:rPr>
              <a:t>คน 1 หลักสูตรออนไลน์ (เป็นตัวชี้วัดในการประเมิน)</a:t>
            </a:r>
            <a:endParaRPr lang="en-US" sz="2000" dirty="0">
              <a:effectLst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27E359BC-6AE8-4FF2-9378-243D0FCEEE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8189" y="5807940"/>
            <a:ext cx="1120237" cy="9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784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75752"/>
            <a:ext cx="12192000" cy="787695"/>
          </a:xfrm>
          <a:solidFill>
            <a:schemeClr val="accent6"/>
          </a:solidFill>
        </p:spPr>
        <p:txBody>
          <a:bodyPr/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0" y="2481841"/>
            <a:ext cx="2893807" cy="276789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ภารกิจที่8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ส่งเสริม สนับสนุนการฝึกอาชีพ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เพ</a:t>
            </a:r>
            <a:r>
              <a:rPr lang="th-TH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ื่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ออการมีงานทำ 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Re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-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Skill Up 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–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Skill 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และออกใบรับรองความรู้ความสามารถ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en-US" dirty="0"/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4954905" y="1511034"/>
            <a:ext cx="4075131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/>
              <a:t>โครงการ/กิจกรรม กศน. จังหวัด</a:t>
            </a:r>
            <a:endParaRPr lang="en-US" sz="2800" dirty="0"/>
          </a:p>
        </p:txBody>
      </p:sp>
      <p:cxnSp>
        <p:nvCxnSpPr>
          <p:cNvPr id="8" name="ตัวเชื่อมต่อตรง 7"/>
          <p:cNvCxnSpPr/>
          <p:nvPr/>
        </p:nvCxnSpPr>
        <p:spPr>
          <a:xfrm flipH="1">
            <a:off x="6958292" y="2302136"/>
            <a:ext cx="34179" cy="4555864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สี่เหลี่ยมผืนผ้า 8"/>
          <p:cNvSpPr/>
          <p:nvPr/>
        </p:nvSpPr>
        <p:spPr>
          <a:xfrm>
            <a:off x="3048000" y="2456430"/>
            <a:ext cx="3763270" cy="393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  <a:tabLst>
                <a:tab pos="201295" algn="l"/>
              </a:tabLst>
            </a:pPr>
            <a:r>
              <a:rPr lang="th-TH" sz="2000" dirty="0">
                <a:latin typeface="Calibri" panose="020F0502020204030204" pitchFamily="34" charset="0"/>
                <a:ea typeface="Cordia New" panose="020B0304020202020204" pitchFamily="34" charset="-34"/>
              </a:rPr>
              <a:t>1. การพิจารณาปรับลดวิชาเลือก หลักสูตรการศึกษานอกระบบระดับการศึกษา</a:t>
            </a:r>
            <a:br>
              <a:rPr lang="th-TH" sz="2000" dirty="0">
                <a:latin typeface="Calibri" panose="020F0502020204030204" pitchFamily="34" charset="0"/>
                <a:ea typeface="Cordia New" panose="020B0304020202020204" pitchFamily="34" charset="-34"/>
              </a:rPr>
            </a:br>
            <a:r>
              <a:rPr lang="th-TH" sz="2000" dirty="0">
                <a:latin typeface="Calibri" panose="020F0502020204030204" pitchFamily="34" charset="0"/>
                <a:ea typeface="Cordia New" panose="020B0304020202020204" pitchFamily="34" charset="-34"/>
              </a:rPr>
              <a:t>ขั้นพื้นฐาน พุทธศักราช 2551 สำนักงาน กศน.จังหวัดนครศรีธรรมราช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201295" algn="l"/>
              </a:tabLst>
            </a:pPr>
            <a:r>
              <a:rPr lang="th-TH" sz="2000" dirty="0">
                <a:latin typeface="Calibri" panose="020F0502020204030204" pitchFamily="34" charset="0"/>
                <a:ea typeface="Cordia New" panose="020B0304020202020204" pitchFamily="34" charset="-34"/>
              </a:rPr>
              <a:t>2. การคัดเลือกหลักสูตรอาชีพตามแนวทางการดำเนินงาน</a:t>
            </a:r>
            <a:r>
              <a:rPr lang="th-TH" sz="2000" dirty="0" err="1">
                <a:latin typeface="Calibri" panose="020F0502020204030204" pitchFamily="34" charset="0"/>
                <a:ea typeface="Cordia New" panose="020B0304020202020204" pitchFamily="34" charset="-34"/>
              </a:rPr>
              <a:t>การจัด</a:t>
            </a:r>
            <a:r>
              <a:rPr lang="th-TH" sz="2000" dirty="0">
                <a:latin typeface="Calibri" panose="020F0502020204030204" pitchFamily="34" charset="0"/>
                <a:ea typeface="Cordia New" panose="020B0304020202020204" pitchFamily="34" charset="-34"/>
              </a:rPr>
              <a:t>การศึกษาต่อเนื่อง (ฉบับปรับปรุง พ.ศ.2561)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201295" algn="l"/>
              </a:tabLst>
            </a:pPr>
            <a:r>
              <a:rPr lang="th-TH" sz="2000" dirty="0">
                <a:latin typeface="Calibri" panose="020F0502020204030204" pitchFamily="34" charset="0"/>
                <a:ea typeface="Cordia New" panose="020B0304020202020204" pitchFamily="34" charset="-34"/>
              </a:rPr>
              <a:t>3. โครงการชี้แจงและพัฒนาวิทยากร</a:t>
            </a:r>
            <a:r>
              <a:rPr lang="th-TH" sz="2000" dirty="0" err="1">
                <a:latin typeface="Calibri" panose="020F0502020204030204" pitchFamily="34" charset="0"/>
                <a:ea typeface="Cordia New" panose="020B0304020202020204" pitchFamily="34" charset="-34"/>
              </a:rPr>
              <a:t>การจัด</a:t>
            </a:r>
            <a:r>
              <a:rPr lang="th-TH" sz="2000" dirty="0">
                <a:latin typeface="Calibri" panose="020F0502020204030204" pitchFamily="34" charset="0"/>
                <a:ea typeface="Cordia New" panose="020B0304020202020204" pitchFamily="34" charset="-34"/>
              </a:rPr>
              <a:t>การศึกษาต่อเนื่อง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201295" algn="l"/>
              </a:tabLst>
            </a:pPr>
            <a:r>
              <a:rPr lang="th-TH" sz="2000" dirty="0">
                <a:latin typeface="Calibri" panose="020F0502020204030204" pitchFamily="34" charset="0"/>
                <a:ea typeface="Cordia New" panose="020B0304020202020204" pitchFamily="34" charset="-34"/>
              </a:rPr>
              <a:t>4. พัฒนาหลักสูตรอาชีพ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75565" algn="l"/>
              </a:tabLst>
            </a:pPr>
            <a:r>
              <a:rPr lang="en-US" dirty="0">
                <a:latin typeface="TH SarabunIT๙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7139493" y="2481841"/>
            <a:ext cx="5231802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tabLst>
                <a:tab pos="201295" algn="l"/>
              </a:tabLst>
            </a:pP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5. โครงการพัฒนาเศรษฐกิจดิจิทัลด้วยการอบรมวิทยากร ครู ก ครู ข     และ ครู ค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tabLst>
                <a:tab pos="201295" algn="l"/>
              </a:tabLst>
            </a:pP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6. สร้างเครือข่าย และบูรณาการการทำงานร่วมกับเครือข่าย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tabLst>
                <a:tab pos="201295" algn="l"/>
              </a:tabLst>
            </a:pP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7. ประชาสัมพันธ์ ผลิตภัณฑ์ </a:t>
            </a:r>
            <a:r>
              <a:rPr lang="en-US" sz="2000" dirty="0">
                <a:solidFill>
                  <a:prstClr val="black"/>
                </a:solidFill>
                <a:latin typeface="TH SarabunIT๙" panose="020B0500040200020003" pitchFamily="34" charset="-34"/>
                <a:ea typeface="Cordia New" panose="020B0304020202020204" pitchFamily="34" charset="-34"/>
              </a:rPr>
              <a:t>Brand </a:t>
            </a:r>
            <a:r>
              <a:rPr lang="th-TH" sz="2000" dirty="0">
                <a:solidFill>
                  <a:prstClr val="black"/>
                </a:solidFill>
                <a:latin typeface="TH SarabunIT๙" panose="020B0500040200020003" pitchFamily="34" charset="-34"/>
                <a:ea typeface="Cordia New" panose="020B0304020202020204" pitchFamily="34" charset="-34"/>
              </a:rPr>
              <a:t>กศน. ของ กศน.อำเภอ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tabLst>
                <a:tab pos="201295" algn="l"/>
              </a:tabLst>
            </a:pP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8. ศูนย์การเรียนรู้ทุกช่วงวัย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29D01E3-F60E-4397-A9FC-D14388944E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6754" y="5886749"/>
            <a:ext cx="853514" cy="80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469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75752"/>
            <a:ext cx="12192000" cy="787695"/>
          </a:xfrm>
          <a:solidFill>
            <a:schemeClr val="accent6"/>
          </a:solidFill>
        </p:spPr>
        <p:txBody>
          <a:bodyPr/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0" y="2481841"/>
            <a:ext cx="2893807" cy="276789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ภารกิจที่8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ส่งเสริม สนับสนุนการฝึกอาชีพ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เพ</a:t>
            </a:r>
            <a:r>
              <a:rPr lang="th-TH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ื่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ออการมีงานทำ 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Re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-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Skill Up 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–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Skill 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และออกใบรับรองความรู้ความสามารถ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en-US" dirty="0"/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4954905" y="1511034"/>
            <a:ext cx="4075131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t>โครงการ/กิจกรรม กศน. จังหวัด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" name="ตัวเชื่อมต่อตรง 7"/>
          <p:cNvCxnSpPr/>
          <p:nvPr/>
        </p:nvCxnSpPr>
        <p:spPr>
          <a:xfrm flipH="1">
            <a:off x="6958292" y="2302136"/>
            <a:ext cx="34179" cy="4555864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สี่เหลี่ยมผืนผ้า 8"/>
          <p:cNvSpPr/>
          <p:nvPr/>
        </p:nvSpPr>
        <p:spPr>
          <a:xfrm>
            <a:off x="3048000" y="2456430"/>
            <a:ext cx="3763270" cy="393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0129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1. การพิจารณาปรับลดวิชาเลือก หลักสูตรการศึกษานอกระบบระดับการศึกษา</a:t>
            </a:r>
            <a:b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</a:b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ขั้นพื้นฐาน พุทธศักราช 2551 สำนักงาน กศน.จังหวัดนครศรีธรรมราช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0129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2. การคัดเลือกหลักสูตรอาชีพตามแนวทางการดำเนินงาน</a:t>
            </a:r>
            <a:r>
              <a:rPr kumimoji="0" lang="th-TH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การจัด</a:t>
            </a: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การศึกษาต่อเนื่อง (ฉบับปรับปรุง พ.ศ.2561)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0129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3. โครงการชี้แจงและพัฒนาวิทยากร</a:t>
            </a:r>
            <a:r>
              <a:rPr kumimoji="0" lang="th-TH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การจัด</a:t>
            </a: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การศึกษาต่อเนื่อง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0129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4. พัฒนาหลักสูตรอาชีพ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45720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5565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 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7139493" y="2456430"/>
            <a:ext cx="4814629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0129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5. โครงการพัฒนาเศรษฐกิจดิจิทัลด้วยการอบรมวิทยากร ครู ก ครู ข    และ ครู ค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0129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6. สร้างเครือข่าย และบูรณาการการทำงานร่วมกับเครือข่าย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0129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7. ประชาสัมพันธ์ ผลิตภัณฑ์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Cordia New" panose="020B0304020202020204" pitchFamily="34" charset="-34"/>
                <a:cs typeface="+mn-cs"/>
              </a:rPr>
              <a:t>Brand </a:t>
            </a: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กศน. ของ กศน.อำเภอ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0129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8. ศูนย์การเรียนรู้ทุกช่วง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วัย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01295" algn="l"/>
              </a:tabLst>
              <a:defRPr/>
            </a:pPr>
            <a:r>
              <a:rPr lang="th-TH" sz="2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9.พัฒนาครูและวิทยากรเกี่ยวกับการขายสินค้า เช่น เทคนิคการขาย การเขียนคำบรรยาย/เรื่องราว/อรรถประโยชน์ของสินค้า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8D72E73-9638-483E-B97A-06028D288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0629" y="5683717"/>
            <a:ext cx="1083011" cy="102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831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14518"/>
            <a:ext cx="12192000" cy="785943"/>
          </a:xfrm>
          <a:solidFill>
            <a:schemeClr val="accent6"/>
          </a:solidFill>
        </p:spPr>
        <p:txBody>
          <a:bodyPr/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cxnSp>
        <p:nvCxnSpPr>
          <p:cNvPr id="7" name="ตัวเชื่อมต่อตรง 6"/>
          <p:cNvCxnSpPr/>
          <p:nvPr/>
        </p:nvCxnSpPr>
        <p:spPr>
          <a:xfrm flipH="1">
            <a:off x="6505688" y="2291379"/>
            <a:ext cx="32272" cy="4547165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สี่เหลี่ยมผืนผ้า 7"/>
          <p:cNvSpPr/>
          <p:nvPr/>
        </p:nvSpPr>
        <p:spPr>
          <a:xfrm>
            <a:off x="5086758" y="1397560"/>
            <a:ext cx="389862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H SarabunIT๙" panose="020B0500040200020003" pitchFamily="34" charset="-34"/>
              </a:rPr>
              <a:t>โครงการ/กิจกรรมของสถานศึกษา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6537960" y="2202143"/>
            <a:ext cx="6096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352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6. โครงการพัฒนาเศรษฐกิจดิจิทัลด้วยการอบรมประชาชน โดยใช้หลักสูตร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Cordia New" panose="020B0304020202020204" pitchFamily="34" charset="-34"/>
                <a:cs typeface="+mn-cs"/>
              </a:rPr>
              <a:t>Digital Literacy </a:t>
            </a: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เน้นการใช้งานโปรแกรมสำนักงาน เพื่อเพิ่มโอกาสในการมีงานทำและหลักสูตรการค้าออนไลน์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352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7. คัดเลือกผู้ประสบความสำเร็จจากหลักสูตรการค้าออนไลน์ อำเภอละ 1 ท่าน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352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8. โครงการพัฒนาทักษะภาษาอังกฤษเพื่อการพัฒนาอาชีพ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5565" algn="l"/>
                <a:tab pos="26352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9. ดำเนินการศูนย์การเรียนรู้ทุกช่วงวัย/ โครงการคลังความรู้ (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Cordia New" panose="020B0304020202020204" pitchFamily="34" charset="-34"/>
                <a:cs typeface="+mn-cs"/>
              </a:rPr>
              <a:t>TKP</a:t>
            </a: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) กศน.</a:t>
            </a:r>
            <a:endParaRPr kumimoji="0" lang="th-TH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5565" algn="l"/>
                <a:tab pos="26352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10. โครงการสำรวจความต้องการและจัดทำฐานข้อมูลด้านอา</a:t>
            </a:r>
            <a:r>
              <a:rPr kumimoji="0" lang="th-TH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ขีพ</a:t>
            </a:r>
            <a:endParaRPr kumimoji="0" lang="th-TH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5565" algn="l"/>
                <a:tab pos="26352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11 โครงการพัฒนาวิทยากร</a:t>
            </a:r>
            <a:r>
              <a:rPr kumimoji="0" lang="th-TH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การจัด</a:t>
            </a: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การศึกษา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ต่อเนื่องสู่วิทยากรมือ</a:t>
            </a: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อาชีพ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12 โครงการตลาดร่วมใจชุมชนคน กศน.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13. โครงการเชื่อมโยงเครือข่ายอา</a:t>
            </a:r>
            <a:r>
              <a:rPr kumimoji="0" lang="th-TH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ขีพ</a:t>
            </a: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ระดับสถานศึกษา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14. โครงการสัมมนาเปิดโลกอาชีพ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Cordia New" panose="020B0304020202020204" pitchFamily="34" charset="-34"/>
              </a:rPr>
              <a:t>15. โครงการสร้างงาน สร้างอาชีพ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765612" y="2202143"/>
            <a:ext cx="3772348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352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1. ดำเนินการหลักสูตรพัฒนาอาชีพให้ตรงตามความต้องการของประชาชน สร้างอาชีพเพื่อการมีงานทำ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352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2. จัดทำวุฒิบัตรการจบหลักสูตรพัฒนาอาชีพ หรือใบรับรองการจบหลักสูตร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352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3. สร้างเครือข่าย และบูรณาการการทำงานร่วมกับเครือข่าย ในการวางจำหน่ายผลิตภัณฑ์/สินค้า เช่น ร้านค้าชุมชน หน่วยงานราชการ เอกชน ฯลฯ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352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4. พัฒนาผลิตภัณฑ์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Cordia New" panose="020B0304020202020204" pitchFamily="34" charset="-34"/>
                <a:cs typeface="+mn-cs"/>
              </a:rPr>
              <a:t>Brand </a:t>
            </a: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กศน. เช่น ให้ความรู้ด้านบรรจุภัณฑ์ เพื่อยกระดับผลิตภัณฑ์/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สินค้า(1 อำเภอ</a:t>
            </a:r>
            <a:r>
              <a:rPr kumimoji="0" lang="th-TH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 1 แบรนด์/ 1 อำเภอ 1 นวัตกรรม)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352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  <a:cs typeface="Cordia New" panose="020B0304020202020204" pitchFamily="34" charset="-34"/>
              </a:rPr>
              <a:t>5. จัดสถานที่สำหรับวางจำหน่ายผลิตภัณฑ์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Cordia New" panose="020B0304020202020204" pitchFamily="34" charset="-34"/>
                <a:cs typeface="+mn-cs"/>
              </a:rPr>
              <a:t>Brand </a:t>
            </a: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กศน. เช่น กศน.อำเภอ ห้องสมุดประชาชน </a:t>
            </a:r>
            <a:endParaRPr kumimoji="0" lang="th-TH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IT๙" panose="020B0500040200020003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3525" algn="l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0C07CF1-6705-4DDD-8969-6600B9B11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6748" y="5775650"/>
            <a:ext cx="1114304" cy="965730"/>
          </a:xfrm>
          <a:prstGeom prst="rect">
            <a:avLst/>
          </a:prstGeom>
        </p:spPr>
      </p:pic>
      <p:sp>
        <p:nvSpPr>
          <p:cNvPr id="9" name="ตัวแทนเนื้อหา 2"/>
          <p:cNvSpPr txBox="1">
            <a:spLocks/>
          </p:cNvSpPr>
          <p:nvPr/>
        </p:nvSpPr>
        <p:spPr>
          <a:xfrm>
            <a:off x="0" y="2524872"/>
            <a:ext cx="2635624" cy="276789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ภารกิจที่8</a:t>
            </a:r>
            <a:r>
              <a:rPr lang="th-TH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ส่งเสริม สนับสนุนการฝึกอาชีพ</a:t>
            </a:r>
            <a:r>
              <a:rPr lang="th-TH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เพ</a:t>
            </a:r>
            <a:r>
              <a:rPr lang="th-TH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ื่</a:t>
            </a:r>
            <a:r>
              <a:rPr lang="th-TH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ออการมีงานทำ </a:t>
            </a:r>
            <a:r>
              <a:rPr lang="en-US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Re</a:t>
            </a:r>
            <a:r>
              <a:rPr lang="th-TH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-</a:t>
            </a:r>
            <a:r>
              <a:rPr lang="en-US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Skill Up </a:t>
            </a:r>
            <a:r>
              <a:rPr lang="th-TH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–</a:t>
            </a:r>
            <a:r>
              <a:rPr lang="en-US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Skill </a:t>
            </a:r>
            <a:r>
              <a:rPr lang="th-TH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และออกใบรับรองความรู้ความสามารถ</a:t>
            </a:r>
            <a:endParaRPr lang="en-US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8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61473"/>
            <a:ext cx="12192000" cy="645459"/>
          </a:xfrm>
          <a:solidFill>
            <a:srgbClr val="92D050"/>
          </a:solidFill>
          <a:ln>
            <a:solidFill>
              <a:schemeClr val="tx1"/>
            </a:solidFill>
            <a:prstDash val="solid"/>
          </a:ln>
        </p:spPr>
        <p:txBody>
          <a:bodyPr>
            <a:normAutofit fontScale="90000"/>
          </a:bodyPr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sp>
        <p:nvSpPr>
          <p:cNvPr id="5" name="ตัวแทนเนื้อหา 4"/>
          <p:cNvSpPr>
            <a:spLocks noGrp="1"/>
          </p:cNvSpPr>
          <p:nvPr>
            <p:ph idx="1"/>
          </p:nvPr>
        </p:nvSpPr>
        <p:spPr>
          <a:xfrm>
            <a:off x="0" y="1682188"/>
            <a:ext cx="3097304" cy="2915873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ภารกิจที่1 น้อม</a:t>
            </a:r>
            <a:r>
              <a:rPr lang="th-TH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นำ</a:t>
            </a:r>
            <a:br>
              <a:rPr lang="th-TH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พระ</a:t>
            </a:r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บรมราโชบายด้านการศึกษา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สู่การปฏิบัติ </a:t>
            </a:r>
            <a:r>
              <a:rPr lang="th-TH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/>
            </a:r>
            <a:br>
              <a:rPr lang="th-TH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หนึ่ง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ชุมชน </a:t>
            </a:r>
            <a:r>
              <a:rPr lang="en-US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</a:t>
            </a:r>
            <a:r>
              <a:rPr lang="th-TH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หนึ่ง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นวัตกรรมการพัฒนาชุมชนถิ่นไทย</a:t>
            </a:r>
            <a:r>
              <a:rPr lang="th-TH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งามเพื่อ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ความกินดี อยู่ดี มีงานทำ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3238053" y="1323191"/>
            <a:ext cx="4206240" cy="5249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3257776" y="1333219"/>
            <a:ext cx="4166794" cy="6217087"/>
          </a:xfrm>
          <a:prstGeom prst="rect">
            <a:avLst/>
          </a:prstGeom>
          <a:noFill/>
          <a:ln>
            <a:noFill/>
            <a:prstDash val="dashDot"/>
          </a:ln>
        </p:spPr>
        <p:txBody>
          <a:bodyPr wrap="square" rtlCol="0">
            <a:spAutoFit/>
          </a:bodyPr>
          <a:lstStyle/>
          <a:p>
            <a:pPr lvl="0"/>
            <a:r>
              <a:rPr lang="th-TH" sz="2000" b="1" dirty="0"/>
              <a:t>น้อมนำพระราโชบายด้านการศึกษาสู่การปฏิบัติ</a:t>
            </a:r>
            <a:endParaRPr lang="en-US" sz="2000" dirty="0"/>
          </a:p>
          <a:p>
            <a:r>
              <a:rPr lang="th-TH" sz="2000" b="1" dirty="0">
                <a:solidFill>
                  <a:srgbClr val="FF0000"/>
                </a:solidFill>
              </a:rPr>
              <a:t>ด้านที่ 1 มีทัศนคติที่ถูกต้องต่อบ้านเมือง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th-TH" sz="2000" dirty="0"/>
              <a:t>กิจกรรมพัฒนาคุณภาพผู้เรียน เช่น</a:t>
            </a:r>
            <a:endParaRPr lang="en-US" sz="2000" dirty="0"/>
          </a:p>
          <a:p>
            <a:r>
              <a:rPr lang="th-TH" sz="2000" dirty="0"/>
              <a:t>- โครงการจิตอาสา</a:t>
            </a:r>
            <a:endParaRPr lang="en-US" sz="2000" dirty="0"/>
          </a:p>
          <a:p>
            <a:pPr marL="342900" indent="-342900">
              <a:buFontTx/>
              <a:buChar char="-"/>
            </a:pPr>
            <a:r>
              <a:rPr lang="th-TH" sz="2000" dirty="0" smtClean="0"/>
              <a:t>ส่งเสริม</a:t>
            </a:r>
            <a:r>
              <a:rPr lang="th-TH" sz="2000" dirty="0"/>
              <a:t>สถานที่</a:t>
            </a:r>
            <a:r>
              <a:rPr lang="th-TH" sz="2000" dirty="0" err="1"/>
              <a:t>การจัด</a:t>
            </a:r>
            <a:r>
              <a:rPr lang="th-TH" sz="2000" dirty="0"/>
              <a:t>กิจกรรมค่ายลูกเสือ – </a:t>
            </a:r>
            <a:r>
              <a:rPr lang="en-US" sz="2000" dirty="0" smtClean="0"/>
              <a:t>       </a:t>
            </a:r>
            <a:r>
              <a:rPr lang="th-TH" sz="2000" dirty="0" smtClean="0"/>
              <a:t>ยุว</a:t>
            </a:r>
            <a:r>
              <a:rPr lang="th-TH" sz="2000" dirty="0"/>
              <a:t>กาชาดของ</a:t>
            </a:r>
            <a:r>
              <a:rPr lang="th-TH" sz="2000" dirty="0" smtClean="0"/>
              <a:t>สถานศึกษา</a:t>
            </a:r>
            <a:endParaRPr lang="en-US" sz="2000" dirty="0" smtClean="0"/>
          </a:p>
          <a:p>
            <a:pPr marL="342900" indent="-342900">
              <a:buFontTx/>
              <a:buChar char="-"/>
            </a:pPr>
            <a:r>
              <a:rPr lang="th-TH" sz="2000" dirty="0" smtClean="0"/>
              <a:t>อบรมวิทยากรลูกเสือ-ยุวกาชาด</a:t>
            </a:r>
          </a:p>
          <a:p>
            <a:pPr marL="342900" indent="-342900">
              <a:buFontTx/>
              <a:buChar char="-"/>
            </a:pPr>
            <a:r>
              <a:rPr lang="th-TH" sz="2000" dirty="0" smtClean="0"/>
              <a:t>ส่งเสริมการประกวดความสามารถของนักศึกษา/โครงการ </a:t>
            </a:r>
            <a:r>
              <a:rPr lang="en-US" sz="2000" dirty="0" smtClean="0"/>
              <a:t>TO BE NUMBER ONE</a:t>
            </a:r>
            <a:endParaRPr lang="en-US" sz="2000" dirty="0"/>
          </a:p>
          <a:p>
            <a:r>
              <a:rPr lang="th-TH" sz="2000" dirty="0"/>
              <a:t> </a:t>
            </a:r>
            <a:r>
              <a:rPr lang="th-TH" sz="2000" b="1" dirty="0">
                <a:solidFill>
                  <a:srgbClr val="FF0000"/>
                </a:solidFill>
              </a:rPr>
              <a:t>ด้านที่ 2 มีพื้นฐานชีวิตที่มั่นคง มีคุณธรรม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th-TH" sz="2000" dirty="0"/>
              <a:t>กิจกรรมพัฒนาคุณภาพผู้เรียน เช่น</a:t>
            </a:r>
            <a:endParaRPr lang="en-US" sz="2000" dirty="0"/>
          </a:p>
          <a:p>
            <a:r>
              <a:rPr lang="th-TH" sz="2000" dirty="0"/>
              <a:t>- การรณรงค์ป้องกันและแก้ไขปัญหายาเสพติด </a:t>
            </a:r>
            <a:r>
              <a:rPr lang="en-US" sz="2000" dirty="0"/>
              <a:t>TO BE NUMBER ONE </a:t>
            </a:r>
            <a:r>
              <a:rPr lang="th-TH" sz="2000" dirty="0"/>
              <a:t>/   กิจกรรมแข่งขันกีฬา กศน. ระดับจังหวัด</a:t>
            </a:r>
            <a:endParaRPr lang="en-US" sz="2000" dirty="0"/>
          </a:p>
          <a:p>
            <a:r>
              <a:rPr lang="th-TH" sz="2000" dirty="0"/>
              <a:t>- กิจกรรมส่งเสริมคุณธรรม จริยธรรม</a:t>
            </a:r>
            <a:endParaRPr lang="en-US" sz="2000" dirty="0"/>
          </a:p>
          <a:p>
            <a:r>
              <a:rPr lang="en-US" sz="2000" dirty="0"/>
              <a:t> </a:t>
            </a:r>
            <a:r>
              <a:rPr lang="th-TH" sz="2000" b="1" dirty="0">
                <a:solidFill>
                  <a:srgbClr val="FF0000"/>
                </a:solidFill>
              </a:rPr>
              <a:t>ด้านที่ 3 มีงานทำ มีอาชีพ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th-TH" sz="2000" dirty="0"/>
              <a:t>- การสนับสนุนโครงการศูนย์ฝึกอาชีพชุมชน</a:t>
            </a:r>
            <a:endParaRPr lang="en-US" sz="2000" dirty="0"/>
          </a:p>
          <a:p>
            <a:r>
              <a:rPr lang="th-TH" sz="2000" dirty="0"/>
              <a:t>- กิจกรรมพัฒนาสังคมและชุมชน</a:t>
            </a:r>
            <a:endParaRPr lang="en-US" sz="2000" dirty="0"/>
          </a:p>
          <a:p>
            <a:r>
              <a:rPr lang="en-US" sz="2000" dirty="0"/>
              <a:t> </a:t>
            </a:r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7585041" y="3419047"/>
            <a:ext cx="4367605" cy="3170099"/>
          </a:xfrm>
          <a:prstGeom prst="rect">
            <a:avLst/>
          </a:prstGeom>
          <a:ln>
            <a:noFill/>
            <a:prstDash val="dashDot"/>
          </a:ln>
        </p:spPr>
        <p:txBody>
          <a:bodyPr wrap="square">
            <a:spAutoFit/>
          </a:bodyPr>
          <a:lstStyle/>
          <a:p>
            <a:r>
              <a:rPr lang="th-TH" sz="2000" b="1" dirty="0"/>
              <a:t>2. “หนึ่งชุมชน หนึ่งนวัตกรรมการพัฒนาชุมชนถิ่นไทยงาม” เพื่อความกินดีอยู่ดี มีงานทำ</a:t>
            </a:r>
            <a:endParaRPr lang="en-US" sz="2000" dirty="0"/>
          </a:p>
          <a:p>
            <a:r>
              <a:rPr lang="th-TH" sz="2000" dirty="0"/>
              <a:t>2.1 โครงการพัฒนาแหล่งเรียนรู้ “โคก หนอง นา โมเดล” สำนักงาน กศน.จังหวัดนครศรีธรรมราช</a:t>
            </a:r>
            <a:endParaRPr lang="en-US" sz="2000" dirty="0"/>
          </a:p>
          <a:p>
            <a:r>
              <a:rPr lang="th-TH" sz="2000" dirty="0"/>
              <a:t>2.2 </a:t>
            </a:r>
            <a:r>
              <a:rPr lang="th-TH" sz="2000" dirty="0" err="1"/>
              <a:t>การจัด</a:t>
            </a:r>
            <a:r>
              <a:rPr lang="th-TH" sz="2000" dirty="0"/>
              <a:t>ทำฐานข้อมูล และพัฒนา </a:t>
            </a:r>
            <a:r>
              <a:rPr lang="en-US" sz="2000" dirty="0"/>
              <a:t>Big Data</a:t>
            </a:r>
            <a:r>
              <a:rPr lang="th-TH" sz="2000" dirty="0"/>
              <a:t> ของสำนักงาน กศน.จังหวัดนครศรีธรรมราช</a:t>
            </a:r>
            <a:endParaRPr lang="en-US" sz="2000" dirty="0"/>
          </a:p>
          <a:p>
            <a:r>
              <a:rPr lang="th-TH" sz="2000" dirty="0"/>
              <a:t>2.3</a:t>
            </a:r>
            <a:r>
              <a:rPr lang="en-US" sz="2000" dirty="0"/>
              <a:t> </a:t>
            </a:r>
            <a:r>
              <a:rPr lang="th-TH" sz="2000" dirty="0"/>
              <a:t>พัฒนาครูภูมิปัญญา/แหล่งเรียนรู้ ใน</a:t>
            </a:r>
            <a:r>
              <a:rPr lang="th-TH" sz="2000" dirty="0" err="1"/>
              <a:t>การจัด</a:t>
            </a:r>
            <a:r>
              <a:rPr lang="th-TH" sz="2000" dirty="0"/>
              <a:t>การเรียนรู้แก่นักศึกษา ประชาชน และชุม</a:t>
            </a:r>
            <a:r>
              <a:rPr lang="th-TH" sz="2000" dirty="0" smtClean="0"/>
              <a:t>ขน</a:t>
            </a:r>
            <a:endParaRPr lang="en-US" sz="2000" dirty="0" smtClean="0"/>
          </a:p>
          <a:p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2.4</a:t>
            </a:r>
            <a:r>
              <a:rPr lang="en-US" sz="2000" dirty="0" smtClean="0"/>
              <a:t> </a:t>
            </a:r>
            <a:r>
              <a:rPr lang="th-TH" sz="2000" dirty="0" smtClean="0"/>
              <a:t>ส่งเสริมการทำงานรุกถึงถิ่น ลุยถึงที่</a:t>
            </a:r>
          </a:p>
          <a:p>
            <a:r>
              <a:rPr lang="th-TH" sz="2000" dirty="0" smtClean="0"/>
              <a:t>2.5 กศน.งามตาประชาชื่นใจ</a:t>
            </a:r>
            <a:endParaRPr lang="en-US" sz="2000" dirty="0"/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5195161" y="799606"/>
            <a:ext cx="4114574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/>
              <a:t>โครงการ/กิจกรรม กศน. จังหวัด</a:t>
            </a:r>
            <a:endParaRPr lang="en-US" sz="2800" dirty="0"/>
          </a:p>
        </p:txBody>
      </p:sp>
      <p:cxnSp>
        <p:nvCxnSpPr>
          <p:cNvPr id="12" name="ตัวเชื่อมต่อตรง 11"/>
          <p:cNvCxnSpPr/>
          <p:nvPr/>
        </p:nvCxnSpPr>
        <p:spPr>
          <a:xfrm flipH="1">
            <a:off x="7412019" y="1602524"/>
            <a:ext cx="32273" cy="5226733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สี่เหลี่ยมผืนผ้า 3"/>
          <p:cNvSpPr/>
          <p:nvPr/>
        </p:nvSpPr>
        <p:spPr>
          <a:xfrm>
            <a:off x="7567112" y="1954799"/>
            <a:ext cx="46248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>
                <a:solidFill>
                  <a:srgbClr val="FF0000"/>
                </a:solidFill>
              </a:rPr>
              <a:t>ด้านที่ 4 เป็นพลเมืองดี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th-TH" sz="2000" dirty="0"/>
              <a:t>- กิจกรรมส่งเสริมการอ่าน/ กิจกรรมห้องสมุดประชาชน/ กิจกรรมรถส่งเสริมการอ่านเคลื่อนที่ (รถโมบาย)</a:t>
            </a:r>
            <a:endParaRPr lang="en-US" sz="2000" dirty="0"/>
          </a:p>
          <a:p>
            <a:r>
              <a:rPr lang="th-TH" sz="2000" dirty="0"/>
              <a:t>- ชมรมองค์กรนักศึกษา กศน.</a:t>
            </a:r>
            <a:endParaRPr lang="en-US" sz="20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F00487C2-134F-4A8A-B56B-5739816B80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789" y="4806080"/>
            <a:ext cx="1321893" cy="1167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528234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14518"/>
            <a:ext cx="12192000" cy="785943"/>
          </a:xfrm>
          <a:solidFill>
            <a:schemeClr val="accent6"/>
          </a:solidFill>
        </p:spPr>
        <p:txBody>
          <a:bodyPr/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0" y="2202143"/>
            <a:ext cx="2765612" cy="3554845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ภารกิจที่9 ส่งเสริมการมีส่วนร่วม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กับทุกภาคเครือข่ายและภาคเอกชนในการฝึกอาชีพและส่งเสริมการตลาดเพื่อยกระดับผลิตภัณฑ์/สินค้า กศน.ขยายช่องทางการจำหน่าย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5082542" y="1514668"/>
            <a:ext cx="4147520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/>
              <a:t>โครงการ/กิจกรรม กศน. จังหวัด</a:t>
            </a:r>
            <a:endParaRPr lang="en-US" sz="2800" dirty="0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3155576" y="2266802"/>
            <a:ext cx="7150249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  <a:tabLst>
                <a:tab pos="201295" algn="l"/>
              </a:tabLst>
            </a:pPr>
            <a:r>
              <a:rPr lang="th-TH" sz="2400" dirty="0">
                <a:latin typeface="Calibri" panose="020F0502020204030204" pitchFamily="34" charset="0"/>
                <a:ea typeface="Cordia New" panose="020B0304020202020204" pitchFamily="34" charset="-34"/>
              </a:rPr>
              <a:t>1. โครงการพัฒนาเศรษฐกิจดิจิทัลด้วยการอบรมวิทยากร ครู ก ครู ข และ ครู ค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201295" algn="l"/>
              </a:tabLst>
            </a:pPr>
            <a:r>
              <a:rPr lang="th-TH" sz="2400" dirty="0">
                <a:latin typeface="Calibri" panose="020F0502020204030204" pitchFamily="34" charset="0"/>
                <a:ea typeface="Cordia New" panose="020B0304020202020204" pitchFamily="34" charset="-34"/>
              </a:rPr>
              <a:t>2. สร้าง ประสานเครือข่าย และบูรณาการการทำงานร่วมกับเครือข่าย ในการวางจำหน่ายผลิตภัณฑ์/สินค้า เช่น ร้านค้าชุมชน หน่วยงานราชการ เอกชน ฯลฯ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201295" algn="l"/>
              </a:tabLst>
            </a:pPr>
            <a:r>
              <a:rPr lang="th-TH" sz="2400" dirty="0">
                <a:latin typeface="Calibri" panose="020F0502020204030204" pitchFamily="34" charset="0"/>
                <a:ea typeface="Cordia New" panose="020B0304020202020204" pitchFamily="34" charset="-34"/>
              </a:rPr>
              <a:t>3. ประชาสัมพันธ์ ผลิตภัณฑ์ </a:t>
            </a:r>
            <a:r>
              <a:rPr lang="en-US" sz="2400" dirty="0">
                <a:latin typeface="TH SarabunIT๙" panose="020B0500040200020003" pitchFamily="34" charset="-34"/>
                <a:ea typeface="Cordia New" panose="020B0304020202020204" pitchFamily="34" charset="-34"/>
              </a:rPr>
              <a:t>Brand </a:t>
            </a:r>
            <a:r>
              <a:rPr lang="th-TH" sz="2400" dirty="0">
                <a:latin typeface="TH SarabunIT๙" panose="020B0500040200020003" pitchFamily="34" charset="-34"/>
                <a:ea typeface="Cordia New" panose="020B0304020202020204" pitchFamily="34" charset="-34"/>
              </a:rPr>
              <a:t>กศน. ของ กศน.อำเภอ เช่น การร่วมจัดแสดงผลิตภัณฑ์/สินค้า ในการจัดงานของหน่วยงานต่าง ๆ </a:t>
            </a:r>
            <a:r>
              <a:rPr lang="th-TH" sz="2400" dirty="0" smtClean="0">
                <a:latin typeface="TH SarabunIT๙" panose="020B0500040200020003" pitchFamily="34" charset="-34"/>
                <a:ea typeface="Cordia New" panose="020B0304020202020204" pitchFamily="34" charset="-34"/>
              </a:rPr>
              <a:t>ฯลฯ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201295" algn="l"/>
              </a:tabLst>
            </a:pPr>
            <a:r>
              <a:rPr lang="th-TH" sz="2400" dirty="0" smtClean="0">
                <a:effectLst/>
                <a:latin typeface="TH SarabunIT๙" panose="020B0500040200020003" pitchFamily="34" charset="-34"/>
                <a:ea typeface="Calibri" panose="020F0502020204030204" pitchFamily="34" charset="0"/>
              </a:rPr>
              <a:t>4. </a:t>
            </a:r>
            <a:r>
              <a:rPr lang="th-TH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พัฒนาครูและวิทยากรเกี่ยวกับการขายสินค้า เช่น เทคนิคการขาย การเขียนคำบรรยาย/เรื่องราว/อรรถประโยชน์ของ</a:t>
            </a:r>
            <a:r>
              <a:rPr lang="th-TH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สินค้า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201295" algn="l"/>
              </a:tabLst>
            </a:pPr>
            <a:r>
              <a:rPr lang="th-TH" sz="2400" dirty="0" smtClean="0">
                <a:solidFill>
                  <a:prstClr val="black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5. ส่งเสร</a:t>
            </a:r>
            <a:r>
              <a:rPr lang="th-TH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ิ</a:t>
            </a:r>
            <a:r>
              <a:rPr lang="th-TH" sz="2400" dirty="0" smtClean="0">
                <a:solidFill>
                  <a:prstClr val="black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มกิจกรรมเปิดโลกอาชีพ กศน.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7A5129E-76D2-4643-87AA-E4EDB797D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3523" y="5386464"/>
            <a:ext cx="1425685" cy="123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478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14518"/>
            <a:ext cx="12192000" cy="785943"/>
          </a:xfrm>
          <a:solidFill>
            <a:schemeClr val="accent6"/>
          </a:solidFill>
        </p:spPr>
        <p:txBody>
          <a:bodyPr/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0" y="2202143"/>
            <a:ext cx="2765612" cy="34802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ภารกิจที่9 ส่งเสริมการมีส่วนร่วม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กับทุกภาคเครือข่ายและภาคเอกชนในการฝึกอาชีพและส่งเสริมการตลาดเพื่อยกระดับผลิตภัณฑ์/สินค้า กศน.ขยายช่องทางการจำหน่าย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cxnSp>
        <p:nvCxnSpPr>
          <p:cNvPr id="7" name="ตัวเชื่อมต่อตรง 6"/>
          <p:cNvCxnSpPr/>
          <p:nvPr/>
        </p:nvCxnSpPr>
        <p:spPr>
          <a:xfrm flipH="1">
            <a:off x="6505688" y="2291379"/>
            <a:ext cx="32272" cy="4547165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สี่เหลี่ยมผืนผ้า 7"/>
          <p:cNvSpPr/>
          <p:nvPr/>
        </p:nvSpPr>
        <p:spPr>
          <a:xfrm>
            <a:off x="5086758" y="1397560"/>
            <a:ext cx="3898622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H SarabunIT๙" panose="020B0500040200020003" pitchFamily="34" charset="-34"/>
              </a:rPr>
              <a:t>โครงการ/กิจกรรมของสถานศึกษา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6537960" y="2202143"/>
            <a:ext cx="6096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tabLst>
                <a:tab pos="263525" algn="l"/>
              </a:tabLst>
              <a:defRPr/>
            </a:pP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6. โครงการพัฒนาเศรษฐกิจดิจิทัลด้วยการอบรมประชาชน โดยใช้หลักสูตร </a:t>
            </a:r>
            <a:r>
              <a:rPr lang="en-US" sz="2000" dirty="0">
                <a:solidFill>
                  <a:prstClr val="black"/>
                </a:solidFill>
                <a:latin typeface="TH SarabunIT๙" panose="020B0500040200020003" pitchFamily="34" charset="-34"/>
                <a:ea typeface="Cordia New" panose="020B0304020202020204" pitchFamily="34" charset="-34"/>
              </a:rPr>
              <a:t>Digital Literacy </a:t>
            </a:r>
            <a:r>
              <a:rPr lang="th-TH" sz="2000" dirty="0">
                <a:solidFill>
                  <a:prstClr val="black"/>
                </a:solidFill>
                <a:latin typeface="TH SarabunIT๙" panose="020B0500040200020003" pitchFamily="34" charset="-34"/>
                <a:ea typeface="Cordia New" panose="020B0304020202020204" pitchFamily="34" charset="-34"/>
              </a:rPr>
              <a:t>เน้นการใช้งานโปรแกรมสำนักงาน เพื่อเพิ่มโอกาสในการมีงานทำและหลักสูตรการค้าออนไลน์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tabLst>
                <a:tab pos="263525" algn="l"/>
              </a:tabLst>
              <a:defRPr/>
            </a:pP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7. คัดเลือกผู้ประสบความสำเร็จจากหลักสูตรการค้าออนไลน์ อำเภอละ 1 ท่าน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26352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</a:rPr>
              <a:t>8. โครงการพัฒนาทักษะภาษาอังกฤษเพื่อการพัฒนาอาชีพ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75565" algn="l"/>
                <a:tab pos="26352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</a:rPr>
              <a:t>9. ดำเนินการศูนย์การเรียนรู้ทุกช่วงวัย/ โครงการคลังความรู้ (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Cordia New" panose="020B0304020202020204" pitchFamily="34" charset="-34"/>
              </a:rPr>
              <a:t>TKP</a:t>
            </a: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Cordia New" panose="020B0304020202020204" pitchFamily="34" charset="-34"/>
              </a:rPr>
              <a:t>) กศน.</a:t>
            </a:r>
            <a:endParaRPr lang="th-TH" sz="2000" noProof="0" dirty="0">
              <a:solidFill>
                <a:prstClr val="black"/>
              </a:solidFill>
              <a:latin typeface="Calibri" panose="020F0502020204030204" pitchFamily="34" charset="0"/>
              <a:ea typeface="Cordia New" panose="020B0304020202020204" pitchFamily="34" charset="-34"/>
            </a:endParaRP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75565" algn="l"/>
                <a:tab pos="26352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10. โครงการสำรวจความต้องการและจัดทำฐานข้อมูลด้านอา</a:t>
            </a:r>
            <a:r>
              <a:rPr kumimoji="0" lang="th-TH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ขีพ</a:t>
            </a:r>
            <a:endParaRPr lang="th-TH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75565" algn="l"/>
                <a:tab pos="26352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11 โครงการพัฒนาวิทยากร</a:t>
            </a:r>
            <a:r>
              <a:rPr kumimoji="0" lang="th-TH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การจัด</a:t>
            </a: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การศึกษา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ต่อเนื่องสู่มือ</a:t>
            </a: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อาชีพ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12 โครงการตลาดร่วมใจชุมชนคน กศน.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13. โครงการเชื่อมโยงเครือข่ายอา</a:t>
            </a:r>
            <a:r>
              <a:rPr kumimoji="0" lang="th-TH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ขีพ</a:t>
            </a: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ระดับสถานศึกษา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14. โครงการสัมมนาเปิดโลกอาชีพ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</a:rPr>
              <a:t>15. โครงการสร้างงาน สร้างอาชีพ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765612" y="2202143"/>
            <a:ext cx="3772348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tabLst>
                <a:tab pos="263525" algn="l"/>
              </a:tabLst>
              <a:defRPr/>
            </a:pP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1. ดำเนินการหลักสูตรพัฒนาอาชีพให้ตรงตามความต้องการของประชาชน สร้างอาชีพเพื่อการมีงานทำ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tabLst>
                <a:tab pos="263525" algn="l"/>
              </a:tabLst>
              <a:defRPr/>
            </a:pP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2. จัดทำวุฒิบัตรการจบหลักสูตรพัฒนาอาชีพ หรือใบรับรองการจบหลักสูตร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tabLst>
                <a:tab pos="263525" algn="l"/>
              </a:tabLst>
              <a:defRPr/>
            </a:pP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3. สร้างเครือข่าย และบูรณาการการทำงานร่วมกับเครือข่าย ในการวางจำหน่ายผลิตภัณฑ์/สินค้า เช่น ร้านค้าชุมชน หน่วยงานราชการ เอกชน ฯลฯ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tabLst>
                <a:tab pos="263525" algn="l"/>
              </a:tabLst>
              <a:defRPr/>
            </a:pP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4. พัฒนาผลิตภัณฑ์ </a:t>
            </a:r>
            <a:r>
              <a:rPr lang="en-US" sz="2000" dirty="0">
                <a:solidFill>
                  <a:prstClr val="black"/>
                </a:solidFill>
                <a:latin typeface="TH SarabunIT๙" panose="020B0500040200020003" pitchFamily="34" charset="-34"/>
                <a:ea typeface="Cordia New" panose="020B0304020202020204" pitchFamily="34" charset="-34"/>
              </a:rPr>
              <a:t>Brand </a:t>
            </a:r>
            <a:r>
              <a:rPr lang="th-TH" sz="2000" dirty="0">
                <a:solidFill>
                  <a:prstClr val="black"/>
                </a:solidFill>
                <a:latin typeface="TH SarabunIT๙" panose="020B0500040200020003" pitchFamily="34" charset="-34"/>
                <a:ea typeface="Cordia New" panose="020B0304020202020204" pitchFamily="34" charset="-34"/>
              </a:rPr>
              <a:t>กศน. เช่น ให้ความรู้ด้านบรรจุภัณฑ์ เพื่อยกระดับผลิตภัณฑ์/</a:t>
            </a:r>
            <a:r>
              <a:rPr lang="th-TH" sz="20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ordia New" panose="020B0304020202020204" pitchFamily="34" charset="-34"/>
              </a:rPr>
              <a:t>สินค้า (</a:t>
            </a:r>
            <a:r>
              <a:rPr lang="th-TH" sz="2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เช่น </a:t>
            </a: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เทคนิคการขาย การเขียนคำบรรยาย/เรื่องราว/อรรถประโยชน์ของ</a:t>
            </a:r>
            <a:r>
              <a:rPr lang="th-TH" sz="2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สินค้า)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tabLst>
                <a:tab pos="263525" algn="l"/>
              </a:tabLst>
              <a:defRPr/>
            </a:pP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5. จัดสถานที่สำหรับวางจำหน่ายผลิตภัณฑ์ </a:t>
            </a:r>
            <a:r>
              <a:rPr lang="en-US" sz="2000" dirty="0">
                <a:solidFill>
                  <a:prstClr val="black"/>
                </a:solidFill>
                <a:latin typeface="TH SarabunIT๙" panose="020B0500040200020003" pitchFamily="34" charset="-34"/>
                <a:ea typeface="Cordia New" panose="020B0304020202020204" pitchFamily="34" charset="-34"/>
              </a:rPr>
              <a:t>Brand </a:t>
            </a:r>
            <a:r>
              <a:rPr lang="th-TH" sz="2000" dirty="0">
                <a:solidFill>
                  <a:prstClr val="black"/>
                </a:solidFill>
                <a:latin typeface="TH SarabunIT๙" panose="020B0500040200020003" pitchFamily="34" charset="-34"/>
                <a:ea typeface="Cordia New" panose="020B0304020202020204" pitchFamily="34" charset="-34"/>
              </a:rPr>
              <a:t>กศน. เช่น กศน.อำเภอ ห้องสมุดประชาชน 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0C07CF1-6705-4DDD-8969-6600B9B11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6748" y="5775650"/>
            <a:ext cx="1114304" cy="96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1247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42331"/>
            <a:ext cx="12192000" cy="976424"/>
          </a:xfrm>
          <a:solidFill>
            <a:schemeClr val="accent6"/>
          </a:solidFill>
        </p:spPr>
        <p:txBody>
          <a:bodyPr/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0" y="2656292"/>
            <a:ext cx="3002280" cy="3176681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ภารกิจที่10 ซ่อมแซม ฟื้นฟู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อาคาร สถานที่ สิ่งแวดล้อมของสำนักงานทุกแห่ง และแหล่งเรียนรู้ทุกแห่ง ให้สะอาด ปลอดภัย พร้อมให้บริการด้วยมิตรไมตรี “กศน. งามตา ประชาชื่นใจ”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3048784" y="1895575"/>
            <a:ext cx="3591036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/>
              <a:t>โครงการ/กิจกรรม กศน. จังหวัด</a:t>
            </a:r>
            <a:endParaRPr lang="en-US" sz="2800" dirty="0"/>
          </a:p>
        </p:txBody>
      </p:sp>
      <p:cxnSp>
        <p:nvCxnSpPr>
          <p:cNvPr id="7" name="ตัวเชื่อมต่อตรง 6"/>
          <p:cNvCxnSpPr/>
          <p:nvPr/>
        </p:nvCxnSpPr>
        <p:spPr>
          <a:xfrm flipH="1">
            <a:off x="6820348" y="1631267"/>
            <a:ext cx="32273" cy="5226733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สี่เหลี่ยมผืนผ้า 7"/>
          <p:cNvSpPr/>
          <p:nvPr/>
        </p:nvSpPr>
        <p:spPr>
          <a:xfrm>
            <a:off x="7675832" y="1895575"/>
            <a:ext cx="347242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none">
            <a:spAutoFit/>
          </a:bodyPr>
          <a:lstStyle/>
          <a:p>
            <a:r>
              <a:rPr lang="th-TH" sz="2800" b="1" dirty="0">
                <a:ea typeface="Calibri" panose="020F0502020204030204" pitchFamily="34" charset="0"/>
                <a:cs typeface="TH SarabunIT๙" panose="020B0500040200020003" pitchFamily="34" charset="-34"/>
              </a:rPr>
              <a:t>โครงการ/กิจกรรมของสถานศึกษา</a:t>
            </a:r>
            <a:endParaRPr lang="en-US" sz="2800" dirty="0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2986928" y="2906447"/>
            <a:ext cx="382535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</a:rPr>
              <a:t>1. โครงการ กศน.งามตา ประชาชื่นใจ ระดับ จังหวัด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</a:rPr>
              <a:t>2. สนับสนุนการพัฒนา กศน.ตำบลให้เป็น กศน.       5 ดี พรีเม</a:t>
            </a:r>
            <a:r>
              <a:rPr lang="th-TH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ื่</a:t>
            </a: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</a:rPr>
              <a:t>ยม ตามระเบียบที่เกี่ยวข้อง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</a:rPr>
              <a:t>3. กิจกรรมพัฒนาคุณภาพผู้เรียน เช่น ลูกเสือ –      ยุวกาชาด จิตอาสา ของนักศึกษา กศน. จาก กศน.อำเภอ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6868758" y="2752559"/>
            <a:ext cx="532324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  <a:tabLst>
                <a:tab pos="240030" algn="l"/>
              </a:tabLst>
            </a:pP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</a:rPr>
              <a:t>1. โครงการ กศน.งามตา ประชาชื่นใจ ระดับ กศน.ตำบล กศน.อำเภอ ห้องสมุดประชาชน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73355" algn="l"/>
                <a:tab pos="240030" algn="l"/>
              </a:tabLst>
            </a:pPr>
            <a:r>
              <a:rPr lang="th-TH" sz="2000" dirty="0">
                <a:latin typeface="Calibri" panose="020F0502020204030204" pitchFamily="34" charset="0"/>
                <a:ea typeface="Cordia New" panose="020B0304020202020204" pitchFamily="34" charset="-34"/>
              </a:rPr>
              <a:t>2. พัฒนา กศน.ตำบลให้เป็น กศน. 5 ดี พรีเมี่ยม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240030" algn="l"/>
              </a:tabLst>
            </a:pP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</a:rPr>
              <a:t>3. กิจกรรมพัฒนาคุณภาพผู้เรียน เช่น ลูกเสือ – ยุวกาชาด จิตอาสา ฯลฯ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240030" algn="l"/>
              </a:tabLst>
            </a:pP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</a:rPr>
              <a:t>4. กิจกรรม 5 ส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240030" algn="l"/>
              </a:tabLst>
            </a:pP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</a:rPr>
              <a:t>5. กิจกรรมพัฒนา กศน.ตำบลสัญจร เพื่อการเยี่ยมชมและร่วมพัฒนา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th-TH" sz="2000" dirty="0">
                <a:ea typeface="Calibri" panose="020F0502020204030204" pitchFamily="34" charset="0"/>
              </a:rPr>
              <a:t>กิจกรรมองค์กร</a:t>
            </a:r>
            <a:r>
              <a:rPr lang="th-TH" sz="2000" dirty="0" smtClean="0">
                <a:ea typeface="Calibri" panose="020F0502020204030204" pitchFamily="34" charset="0"/>
              </a:rPr>
              <a:t>นักศึกษา</a:t>
            </a:r>
          </a:p>
          <a:p>
            <a:r>
              <a:rPr lang="th-TH" sz="2000" dirty="0" smtClean="0"/>
              <a:t>6. ขอรับสนับสนุนงบประมาณ งบลงทุนซ่อมแซมอาคารห้องสมุดประชาชน ตามความจำเป็น</a:t>
            </a: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6F95D96-1AAF-4095-8327-92416FC7E0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0052" y="5495731"/>
            <a:ext cx="1211034" cy="121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620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96110"/>
            <a:ext cx="12192000" cy="849854"/>
          </a:xfrm>
          <a:solidFill>
            <a:schemeClr val="accent6"/>
          </a:solidFill>
        </p:spPr>
        <p:txBody>
          <a:bodyPr/>
          <a:lstStyle/>
          <a:p>
            <a:r>
              <a:rPr lang="th-TH" b="1" dirty="0"/>
              <a:t>12 ภารกิจ “เร่งด่วน” </a:t>
            </a:r>
            <a:r>
              <a:rPr lang="th-TH" dirty="0"/>
              <a:t>ที่จะต้อง </a:t>
            </a:r>
            <a:r>
              <a:rPr lang="th-TH" b="1" dirty="0"/>
              <a:t>“จับต้องได้”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0" y="2447782"/>
            <a:ext cx="2926976" cy="2455919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ภารกิจที่11 จัดกิจกรรมส่งเสริมความสัมพันธ์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ของชาว กศน. “กศน.เกมส์”และกิจกรรมเชื่อมความสัมพันธ์ของพี่น้องชาว กศน.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3047999" y="1538246"/>
            <a:ext cx="3627567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/>
              <a:t>โครงการ/กิจกรรม กศน. จังหวัด</a:t>
            </a:r>
            <a:endParaRPr lang="en-US" sz="2800" dirty="0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7694658" y="1538246"/>
            <a:ext cx="347242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none">
            <a:spAutoFit/>
          </a:bodyPr>
          <a:lstStyle/>
          <a:p>
            <a:r>
              <a:rPr lang="th-TH" sz="2800" b="1" dirty="0">
                <a:ea typeface="Calibri" panose="020F0502020204030204" pitchFamily="34" charset="0"/>
                <a:cs typeface="TH SarabunIT๙" panose="020B0500040200020003" pitchFamily="34" charset="-34"/>
              </a:rPr>
              <a:t>โครงการ/กิจกรรมของสถานศึกษา</a:t>
            </a:r>
            <a:endParaRPr lang="en-US" sz="2800" dirty="0"/>
          </a:p>
        </p:txBody>
      </p:sp>
      <p:cxnSp>
        <p:nvCxnSpPr>
          <p:cNvPr id="8" name="ตัวเชื่อมต่อตรง 7"/>
          <p:cNvCxnSpPr/>
          <p:nvPr/>
        </p:nvCxnSpPr>
        <p:spPr>
          <a:xfrm flipH="1">
            <a:off x="6820348" y="1631267"/>
            <a:ext cx="32273" cy="5226733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สี่เหลี่ยมผืนผ้า 8"/>
          <p:cNvSpPr/>
          <p:nvPr/>
        </p:nvSpPr>
        <p:spPr>
          <a:xfrm>
            <a:off x="2948107" y="2447782"/>
            <a:ext cx="385111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201295" algn="l"/>
              </a:tabLst>
            </a:pPr>
            <a:r>
              <a:rPr lang="th-TH" sz="2000" spc="-20" dirty="0">
                <a:ea typeface="Cordia New" panose="020B0304020202020204" pitchFamily="34" charset="-34"/>
              </a:rPr>
              <a:t>1. โครงการจัดตั้งชมรม คน กศน. (ผู้บริหาร / ครูอาสาสมัคร / ครู กศน.ตำบล / ข้าราชการครู /บรรณารักษ์/ คลังสมอง(ผู้เกษียณ) พี่น้องชาว กศน.)</a:t>
            </a:r>
            <a:endParaRPr lang="en-US" sz="2000" dirty="0"/>
          </a:p>
          <a:p>
            <a:pPr lvl="0">
              <a:tabLst>
                <a:tab pos="201295" algn="l"/>
              </a:tabLst>
            </a:pPr>
            <a:r>
              <a:rPr lang="th-TH" sz="2000" spc="-20" dirty="0">
                <a:ea typeface="Cordia New" panose="020B0304020202020204" pitchFamily="34" charset="-34"/>
              </a:rPr>
              <a:t>2. โครงการ กศน.เพื่อพี่น้องเรียนรู้สู่ความสำเร็จ</a:t>
            </a:r>
            <a:endParaRPr lang="en-US" sz="2000" dirty="0"/>
          </a:p>
          <a:p>
            <a:pPr lvl="0">
              <a:tabLst>
                <a:tab pos="201295" algn="l"/>
              </a:tabLst>
            </a:pPr>
            <a:r>
              <a:rPr lang="th-TH" sz="2000" spc="-20" dirty="0">
                <a:ea typeface="Cordia New" panose="020B0304020202020204" pitchFamily="34" charset="-34"/>
              </a:rPr>
              <a:t>3. โครงการประชุมสัญจร (ผู้บริหาร / ครู / บรรณารักษ์ ฯลฯ) / ประชุมบุคลากร </a:t>
            </a:r>
            <a:br>
              <a:rPr lang="th-TH" sz="2000" spc="-20" dirty="0">
                <a:ea typeface="Cordia New" panose="020B0304020202020204" pitchFamily="34" charset="-34"/>
              </a:rPr>
            </a:br>
            <a:r>
              <a:rPr lang="th-TH" sz="2000" spc="-20" dirty="0">
                <a:ea typeface="Cordia New" panose="020B0304020202020204" pitchFamily="34" charset="-34"/>
              </a:rPr>
              <a:t>รวมพล คนรัก กศน. (ทุกเดือน)</a:t>
            </a:r>
            <a:endParaRPr lang="en-US" sz="2000" dirty="0"/>
          </a:p>
          <a:p>
            <a:pPr lvl="0">
              <a:tabLst>
                <a:tab pos="201295" algn="l"/>
              </a:tabLst>
            </a:pPr>
            <a:r>
              <a:rPr lang="th-TH" sz="2000" spc="-20" dirty="0">
                <a:ea typeface="Cordia New" panose="020B0304020202020204" pitchFamily="34" charset="-34"/>
              </a:rPr>
              <a:t>4. โครงการแข่งขันกีฬา กศน. ระดับตำบล ระดับอำเภอ ระดับจังหวัด ระดับศูนย์อ่าวไทย ระดับภาคใต้ และ ระดับประเทศ</a:t>
            </a:r>
            <a:endParaRPr lang="en-US" sz="2000" dirty="0"/>
          </a:p>
          <a:p>
            <a:pPr lvl="0">
              <a:tabLst>
                <a:tab pos="201295" algn="l"/>
              </a:tabLst>
            </a:pPr>
            <a:r>
              <a:rPr lang="th-TH" sz="2000" spc="-20" dirty="0">
                <a:ea typeface="Cordia New" panose="020B0304020202020204" pitchFamily="34" charset="-34"/>
              </a:rPr>
              <a:t>5. โครงการรวมพลังสร้างสรรค์ วัน กศน. (8 กันยายน)</a:t>
            </a:r>
            <a:endParaRPr lang="en-US" sz="2000" dirty="0">
              <a:effectLst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6953025" y="2447782"/>
            <a:ext cx="495568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ts val="1200"/>
              <a:tabLst>
                <a:tab pos="111125" algn="l"/>
              </a:tabLst>
            </a:pPr>
            <a:r>
              <a:rPr lang="th-TH" sz="2000" spc="-20" dirty="0">
                <a:ea typeface="Cordia New" panose="020B0304020202020204" pitchFamily="34" charset="-34"/>
              </a:rPr>
              <a:t>1. </a:t>
            </a:r>
            <a:r>
              <a:rPr lang="th-TH" sz="2000" spc="-20" dirty="0" err="1">
                <a:ea typeface="Cordia New" panose="020B0304020202020204" pitchFamily="34" charset="-34"/>
              </a:rPr>
              <a:t>การจัด</a:t>
            </a:r>
            <a:r>
              <a:rPr lang="th-TH" sz="2000" spc="-20" dirty="0">
                <a:ea typeface="Cordia New" panose="020B0304020202020204" pitchFamily="34" charset="-34"/>
              </a:rPr>
              <a:t>ตั้งชมรม คน กศน. (ผู้บริหาร / ครูอาสาสมัคร / ครู กศน.ตำบล / ข้าราชการครู /บรรณารักษ์/ </a:t>
            </a:r>
            <a:br>
              <a:rPr lang="th-TH" sz="2000" spc="-20" dirty="0">
                <a:ea typeface="Cordia New" panose="020B0304020202020204" pitchFamily="34" charset="-34"/>
              </a:rPr>
            </a:br>
            <a:r>
              <a:rPr lang="th-TH" sz="2000" spc="-20" dirty="0">
                <a:ea typeface="Cordia New" panose="020B0304020202020204" pitchFamily="34" charset="-34"/>
              </a:rPr>
              <a:t>คลังสมอง(ผู้เกษียณ) พี่น้องชาว กศน.)</a:t>
            </a:r>
            <a:endParaRPr lang="en-US" sz="2000" dirty="0"/>
          </a:p>
          <a:p>
            <a:pPr lvl="0">
              <a:buSzPts val="1200"/>
              <a:tabLst>
                <a:tab pos="111125" algn="l"/>
              </a:tabLst>
            </a:pPr>
            <a:r>
              <a:rPr lang="th-TH" sz="2000" spc="-20" dirty="0">
                <a:ea typeface="Cordia New" panose="020B0304020202020204" pitchFamily="34" charset="-34"/>
              </a:rPr>
              <a:t>2. โครงการ กศน.เพื่อพี่น้องเรียนรู้สู่ความสำเร็จ</a:t>
            </a:r>
            <a:endParaRPr lang="en-US" sz="2000" dirty="0"/>
          </a:p>
          <a:p>
            <a:pPr lvl="0">
              <a:buSzPts val="1200"/>
              <a:tabLst>
                <a:tab pos="111125" algn="l"/>
              </a:tabLst>
            </a:pPr>
            <a:r>
              <a:rPr lang="th-TH" sz="2000" spc="-20" dirty="0">
                <a:ea typeface="Cordia New" panose="020B0304020202020204" pitchFamily="34" charset="-34"/>
              </a:rPr>
              <a:t>3. โครงการประชุมสัญจร (ผู้บริหาร / ครู / บรรณารักษ์ ฯลฯ) / ประชุมบุคลากร รวมพล คนรัก กศน. (ทุกเดือน)</a:t>
            </a:r>
            <a:endParaRPr lang="en-US" sz="2000" dirty="0"/>
          </a:p>
          <a:p>
            <a:pPr lvl="0">
              <a:buSzPts val="1200"/>
              <a:tabLst>
                <a:tab pos="111125" algn="l"/>
              </a:tabLst>
            </a:pPr>
            <a:r>
              <a:rPr lang="th-TH" sz="2000" spc="-20" dirty="0">
                <a:ea typeface="Cordia New" panose="020B0304020202020204" pitchFamily="34" charset="-34"/>
              </a:rPr>
              <a:t>4. โครงการแข่งขันกีฬา กศน. ระดับตำบล ระดับอำเภอ ระดับจังหวัด</a:t>
            </a:r>
            <a:endParaRPr lang="en-US" sz="2000" dirty="0"/>
          </a:p>
          <a:p>
            <a:pPr lvl="0">
              <a:buSzPts val="1200"/>
              <a:tabLst>
                <a:tab pos="111125" algn="l"/>
              </a:tabLst>
            </a:pPr>
            <a:r>
              <a:rPr lang="th-TH" sz="2000" spc="-20" dirty="0">
                <a:ea typeface="Cordia New" panose="020B0304020202020204" pitchFamily="34" charset="-34"/>
              </a:rPr>
              <a:t>5. โครงการรวมพลังสร้างสรรค์ วัน กศน. (8 กันยายน)</a:t>
            </a:r>
            <a:endParaRPr lang="en-US" sz="2000" dirty="0"/>
          </a:p>
          <a:p>
            <a:pPr lvl="0">
              <a:lnSpc>
                <a:spcPct val="115000"/>
              </a:lnSpc>
              <a:spcAft>
                <a:spcPts val="0"/>
              </a:spcAft>
              <a:buSzPts val="1200"/>
              <a:tabLst>
                <a:tab pos="196850" algn="l"/>
              </a:tabLst>
            </a:pPr>
            <a:r>
              <a:rPr lang="th-TH" sz="2000" spc="-20" dirty="0">
                <a:latin typeface="Calibri" panose="020F0502020204030204" pitchFamily="34" charset="0"/>
                <a:ea typeface="Cordia New" panose="020B0304020202020204" pitchFamily="34" charset="-34"/>
              </a:rPr>
              <a:t>6. องค์กรนักศึกษา กศน.</a:t>
            </a: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</a:rPr>
              <a:t> เช่น กิจกรรมช่วยเหลือให้นักศึกษาได้พัฒนาความรู้และจบการศึกษา (เพื่อนช่วยเพื่อน) กิจกรรมส่งเสริมให้นักศึกษาร่วมดำเนินงานกับกศน.ตำบล กศน.อำเภอ กิจกรรมส่งเสริมนักศึกษาให้ร่วมบำเพ็ญประโยชน์ต่อสังคม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549A1A1-E10C-4D36-BA87-A03C94B82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988" y="5437818"/>
            <a:ext cx="1268236" cy="111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785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67210"/>
            <a:ext cx="12192000" cy="714917"/>
          </a:xfrm>
          <a:solidFill>
            <a:schemeClr val="accent6"/>
          </a:solidFill>
        </p:spPr>
        <p:txBody>
          <a:bodyPr/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0" y="2549338"/>
            <a:ext cx="2851673" cy="2800163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ภารกิจที่12 บูรณาการร่วมกับ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หน่วยงาน</a:t>
            </a:r>
            <a:r>
              <a:rPr lang="th-TH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ต่างๆ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ในสังกัดกระทรวงศึกษาธิการ ทั้งในส่วนกลางและส่วนภูมิภาค “ทีม กศน.” “ทีมกระทรวงศึกษาธิการ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7700218" y="1638129"/>
            <a:ext cx="3472425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none">
            <a:spAutoFit/>
          </a:bodyPr>
          <a:lstStyle/>
          <a:p>
            <a:r>
              <a:rPr lang="th-TH" sz="2800" b="1" dirty="0">
                <a:ea typeface="Calibri" panose="020F0502020204030204" pitchFamily="34" charset="0"/>
                <a:cs typeface="TH SarabunIT๙" panose="020B0500040200020003" pitchFamily="34" charset="-34"/>
              </a:rPr>
              <a:t>โครงการ/กิจกรรมของสถานศึกษา</a:t>
            </a:r>
            <a:endParaRPr lang="en-US" sz="2800" dirty="0"/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3023972" y="1631267"/>
            <a:ext cx="3700363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/>
              <a:t>โครงการ/กิจกรรม กศน. จังหวัด</a:t>
            </a:r>
            <a:endParaRPr lang="en-US" sz="2800" dirty="0"/>
          </a:p>
        </p:txBody>
      </p:sp>
      <p:cxnSp>
        <p:nvCxnSpPr>
          <p:cNvPr id="9" name="ตัวเชื่อมต่อตรง 8"/>
          <p:cNvCxnSpPr/>
          <p:nvPr/>
        </p:nvCxnSpPr>
        <p:spPr>
          <a:xfrm flipH="1">
            <a:off x="6896633" y="1631267"/>
            <a:ext cx="32273" cy="5226733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สี่เหลี่ยมผืนผ้า 7"/>
          <p:cNvSpPr/>
          <p:nvPr/>
        </p:nvSpPr>
        <p:spPr>
          <a:xfrm>
            <a:off x="3032040" y="2549338"/>
            <a:ext cx="3700363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  <a:tabLst>
                <a:tab pos="196850" algn="l"/>
              </a:tabLst>
            </a:pP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</a:rPr>
              <a:t>1. การพัฒนาแนวทางการขับเคลื่อนงาน กศน. ประจำปีงบประมาณ พ.ศ.2564 ของสำนักงาน กศน.จังหวัดนครศรีธรรมราช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96850" algn="l"/>
              </a:tabLst>
            </a:pP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</a:rPr>
              <a:t>2. ประชุมประสานแผนและติดตามการดำเนินงานเพื่อเพิ่มประสิทธิผลการดำเนินงาน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96850" algn="l"/>
              </a:tabLst>
            </a:pP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</a:rPr>
              <a:t>3. พัฒนาศักยภาพบุคลากรเพื่อเพิ่มประสิทธิผลในการปฏิบัติงาน (ประชุมผู้บริหารประจำเดือน)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96850" algn="l"/>
              </a:tabLst>
            </a:pP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</a:rPr>
              <a:t>4. ประชุมชี้แจงการปฏิบัติงานของพนักงานราชการ (ครูอาสาสมัครฯ กศน.</a:t>
            </a:r>
            <a:r>
              <a:rPr lang="en-US" sz="2000" dirty="0">
                <a:latin typeface="TH SarabunIT๙" panose="020B0500040200020003" pitchFamily="34" charset="-34"/>
                <a:ea typeface="Calibri" panose="020F0502020204030204" pitchFamily="34" charset="0"/>
              </a:rPr>
              <a:t>,</a:t>
            </a:r>
            <a:r>
              <a:rPr lang="th-TH" sz="2000" dirty="0">
                <a:latin typeface="TH SarabunIT๙" panose="020B0500040200020003" pitchFamily="34" charset="-34"/>
                <a:ea typeface="Calibri" panose="020F0502020204030204" pitchFamily="34" charset="0"/>
              </a:rPr>
              <a:t> ครู กศน.ตำบล)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7039269" y="2549338"/>
            <a:ext cx="4794325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</a:rPr>
              <a:t>1. ประชุมชี้แจงการขับเคลื่อนงาน กศน. และการปฏิบัติงานแก่บุคลากรในสังกัด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</a:rPr>
              <a:t>2. ดำเนินงานตามคำสั่งคณะทำงาน</a:t>
            </a:r>
            <a:r>
              <a:rPr lang="th-TH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ต่าง ๆ </a:t>
            </a: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</a:rPr>
              <a:t>ที่ได้รับมอบหมาย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th-TH" sz="2000" dirty="0">
                <a:latin typeface="Calibri" panose="020F0502020204030204" pitchFamily="34" charset="0"/>
                <a:ea typeface="Calibri" panose="020F0502020204030204" pitchFamily="34" charset="0"/>
              </a:rPr>
              <a:t>3. การบูรณาการแผนปฏิบัติการร่วมกับภาคีเครือข่าย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AE8685E-1004-49A7-8985-A962537E43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1351" y="5603922"/>
            <a:ext cx="1265030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3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79427"/>
            <a:ext cx="12192000" cy="645459"/>
          </a:xfrm>
          <a:solidFill>
            <a:srgbClr val="92D050"/>
          </a:solidFill>
          <a:ln>
            <a:solidFill>
              <a:schemeClr val="tx1"/>
            </a:solidFill>
            <a:prstDash val="solid"/>
          </a:ln>
        </p:spPr>
        <p:txBody>
          <a:bodyPr>
            <a:normAutofit fontScale="90000"/>
          </a:bodyPr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sp>
        <p:nvSpPr>
          <p:cNvPr id="5" name="ตัวแทนเนื้อหา 4"/>
          <p:cNvSpPr>
            <a:spLocks noGrp="1"/>
          </p:cNvSpPr>
          <p:nvPr>
            <p:ph idx="1"/>
          </p:nvPr>
        </p:nvSpPr>
        <p:spPr>
          <a:xfrm>
            <a:off x="0" y="1946583"/>
            <a:ext cx="3078214" cy="2915873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ภารกิจที่1 น้อมนำ</a:t>
            </a:r>
            <a:b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พระบรมรา</a:t>
            </a:r>
            <a:r>
              <a:rPr lang="th-TH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โชบาย</a:t>
            </a:r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ด้านการศึกษา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สู่การปฏิบัติ </a:t>
            </a:r>
            <a:b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หนึ่งชุมชน 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หนึ่งนวัตกรรมการพัฒนาชุมชนถิ่นไทยงามเพื่อความกินดี อยู่ดี มีงานทำ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3078214" y="1989339"/>
            <a:ext cx="4182933" cy="4399873"/>
          </a:xfrm>
          <a:prstGeom prst="rect">
            <a:avLst/>
          </a:prstGeom>
          <a:noFill/>
          <a:ln>
            <a:noFill/>
            <a:prstDash val="dashDot"/>
          </a:ln>
        </p:spPr>
        <p:txBody>
          <a:bodyPr wrap="square" rtlCol="0">
            <a:noAutofit/>
          </a:bodyPr>
          <a:lstStyle/>
          <a:p>
            <a:pPr lvl="0"/>
            <a:r>
              <a:rPr lang="th-TH" sz="2000" b="1" dirty="0"/>
              <a:t>น้อมนำพระราโชบายด้านการศึกษาสู่การปฏิบัติ</a:t>
            </a:r>
            <a:endParaRPr lang="en-US" sz="2000" dirty="0"/>
          </a:p>
          <a:p>
            <a:r>
              <a:rPr lang="th-TH" sz="2000" b="1" u="sng" dirty="0">
                <a:solidFill>
                  <a:srgbClr val="FF0000"/>
                </a:solidFill>
              </a:rPr>
              <a:t>ด้านที่ 1 มีทัศนคติที่ถูกต้องต่อบ้านเมือง</a:t>
            </a:r>
            <a:endParaRPr lang="en-US" sz="2000" dirty="0">
              <a:solidFill>
                <a:srgbClr val="FF0000"/>
              </a:solidFill>
            </a:endParaRPr>
          </a:p>
          <a:p>
            <a:pPr lvl="0"/>
            <a:r>
              <a:rPr lang="th-TH" sz="2000" b="1" dirty="0"/>
              <a:t>กิจกรรมพัฒนาคุณภาพผู้เรียน เช่น</a:t>
            </a:r>
            <a:endParaRPr lang="en-US" sz="2000" dirty="0"/>
          </a:p>
          <a:p>
            <a:pPr lvl="0"/>
            <a:r>
              <a:rPr lang="th-TH" sz="2000" dirty="0"/>
              <a:t>- กิจกรรมอบรมนักศึกษา/ส่งเสริมการเรียนรู้ประวัติศาสตร์ชาติไทย และบุญคุณของพระมหากษัตริย์ไทย / กิจกรรมเสริมสร้างความสามัคคี ปรองดอง สมานฉันท์ </a:t>
            </a:r>
            <a:endParaRPr lang="en-US" sz="2000" dirty="0"/>
          </a:p>
          <a:p>
            <a:pPr lvl="0"/>
            <a:r>
              <a:rPr lang="th-TH" sz="2000" dirty="0"/>
              <a:t>- การส่งเสริม</a:t>
            </a:r>
            <a:r>
              <a:rPr lang="th-TH" sz="2000" dirty="0" err="1"/>
              <a:t>ศิลป</a:t>
            </a:r>
            <a:r>
              <a:rPr lang="th-TH" sz="2000" dirty="0"/>
              <a:t>วัฒนธรรม ประเพณีไทย / ส่งเสริมค่านิยมหลักคนไทย ใฝ่คุณธรรม – จริยธรรม / ส่งเสริมกิจกรรมทางศาสนาในวันสำคัญทางศาสนาแต่ละศาสนา</a:t>
            </a:r>
            <a:endParaRPr lang="en-US" sz="2000" dirty="0"/>
          </a:p>
          <a:p>
            <a:pPr lvl="0"/>
            <a:r>
              <a:rPr lang="th-TH" sz="2000" dirty="0"/>
              <a:t>- กิจกรรมลูกเสือ – อาสายุวกาชาด</a:t>
            </a:r>
            <a:endParaRPr lang="en-US" sz="2000" dirty="0"/>
          </a:p>
          <a:p>
            <a:pPr lvl="0"/>
            <a:r>
              <a:rPr lang="th-TH" sz="2000" dirty="0"/>
              <a:t>- ส่งเสริมการน้อมนำหลักปรัชญาเศรษฐกิจพอเพียงมาปฏิบัติตนและปฏิบัติตาม</a:t>
            </a:r>
            <a:endParaRPr lang="en-US" sz="2000" dirty="0"/>
          </a:p>
          <a:p>
            <a:r>
              <a:rPr lang="en-US" dirty="0"/>
              <a:t>  </a:t>
            </a: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7519961" y="3743665"/>
            <a:ext cx="4485938" cy="369332"/>
          </a:xfrm>
          <a:prstGeom prst="rect">
            <a:avLst/>
          </a:prstGeom>
          <a:ln>
            <a:noFill/>
            <a:prstDash val="dashDot"/>
          </a:ln>
        </p:spPr>
        <p:txBody>
          <a:bodyPr wrap="square">
            <a:spAutoFit/>
          </a:bodyPr>
          <a:lstStyle/>
          <a:p>
            <a:r>
              <a:rPr lang="th-TH" b="1" dirty="0"/>
              <a:t> 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5402411" y="916904"/>
            <a:ext cx="3749744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none">
            <a:spAutoFit/>
          </a:bodyPr>
          <a:lstStyle/>
          <a:p>
            <a:r>
              <a:rPr lang="th-TH" sz="2800" b="1" dirty="0">
                <a:ea typeface="Calibri" panose="020F0502020204030204" pitchFamily="34" charset="0"/>
              </a:rPr>
              <a:t>โครงการ/กิจกรรมของสถานศึกษา</a:t>
            </a:r>
            <a:endParaRPr lang="en-US" sz="2800" dirty="0"/>
          </a:p>
        </p:txBody>
      </p:sp>
      <p:cxnSp>
        <p:nvCxnSpPr>
          <p:cNvPr id="13" name="ตัวเชื่อมต่อตรง 12"/>
          <p:cNvCxnSpPr/>
          <p:nvPr/>
        </p:nvCxnSpPr>
        <p:spPr>
          <a:xfrm flipH="1">
            <a:off x="7261147" y="1535711"/>
            <a:ext cx="32273" cy="5226733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สี่เหลี่ยมผืนผ้า 2"/>
          <p:cNvSpPr/>
          <p:nvPr/>
        </p:nvSpPr>
        <p:spPr>
          <a:xfrm>
            <a:off x="7519961" y="2269038"/>
            <a:ext cx="447196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/>
              <a:t>องค์กรนักศึกษา กศน. </a:t>
            </a:r>
            <a:r>
              <a:rPr lang="th-TH" sz="2000" dirty="0"/>
              <a:t>เช่น</a:t>
            </a:r>
          </a:p>
          <a:p>
            <a:r>
              <a:rPr lang="th-TH" sz="2000" dirty="0"/>
              <a:t>- กิจกรรมส่งเสริมการรักบ้านเกิด / การพัฒนาชุมชน ท้องถิ่นไทยงาม</a:t>
            </a:r>
          </a:p>
          <a:p>
            <a:r>
              <a:rPr lang="th-TH" sz="2000" dirty="0"/>
              <a:t>- กิจกรรมจิตอาสา เราทำความดี เพื่อชาติ ศาสน์ กษัตริย์/ จิตอาสา กศน.พัฒนาชุมชน</a:t>
            </a:r>
          </a:p>
          <a:p>
            <a:r>
              <a:rPr lang="th-TH" sz="2000" dirty="0"/>
              <a:t>- ส่งเสริมการน้อมนำหลักปรัชญาเศรษฐกิจพอเพียงมาปฏิบัติตนและปฏิบัติตาม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9359BB8-9338-449A-B3CE-38B31047AB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6516" y="5405167"/>
            <a:ext cx="1322947" cy="117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5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79427"/>
            <a:ext cx="12192000" cy="645459"/>
          </a:xfrm>
          <a:solidFill>
            <a:srgbClr val="92D050"/>
          </a:solidFill>
          <a:ln>
            <a:solidFill>
              <a:schemeClr val="tx1"/>
            </a:solidFill>
            <a:prstDash val="solid"/>
          </a:ln>
        </p:spPr>
        <p:txBody>
          <a:bodyPr>
            <a:normAutofit fontScale="90000"/>
          </a:bodyPr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sp>
        <p:nvSpPr>
          <p:cNvPr id="5" name="ตัวแทนเนื้อหา 4"/>
          <p:cNvSpPr>
            <a:spLocks noGrp="1"/>
          </p:cNvSpPr>
          <p:nvPr>
            <p:ph idx="1"/>
          </p:nvPr>
        </p:nvSpPr>
        <p:spPr>
          <a:xfrm>
            <a:off x="0" y="1946583"/>
            <a:ext cx="3110487" cy="2915873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ภารกิจที่1 น้อมนำ</a:t>
            </a:r>
            <a:b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พระบรมรา</a:t>
            </a:r>
            <a:r>
              <a:rPr lang="th-TH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โชบาย</a:t>
            </a:r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ด้านการศึกษา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สู่การปฏิบัติ </a:t>
            </a:r>
            <a:b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หนึ่งชุมชน 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หนึ่งนวัตกรรมการพัฒนาชุมชนถิ่นไทยงามเพื่อความกินดี อยู่ดี มีงานทำ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3153518" y="1949140"/>
            <a:ext cx="4182933" cy="4399873"/>
          </a:xfrm>
          <a:prstGeom prst="rect">
            <a:avLst/>
          </a:prstGeom>
          <a:noFill/>
          <a:ln>
            <a:noFill/>
            <a:prstDash val="dashDot"/>
          </a:ln>
        </p:spPr>
        <p:txBody>
          <a:bodyPr wrap="square" rtlCol="0">
            <a:noAutofit/>
          </a:bodyPr>
          <a:lstStyle/>
          <a:p>
            <a:r>
              <a:rPr lang="th-TH" sz="2000" b="1" u="sng" dirty="0">
                <a:solidFill>
                  <a:srgbClr val="FF0000"/>
                </a:solidFill>
              </a:rPr>
              <a:t>ด้านที่ 2 มีพื้นฐานชีวิตที่มั่นคง มีคุณธรรม</a:t>
            </a:r>
            <a:endParaRPr lang="en-US" sz="2000" dirty="0">
              <a:solidFill>
                <a:srgbClr val="FF0000"/>
              </a:solidFill>
            </a:endParaRPr>
          </a:p>
          <a:p>
            <a:pPr lvl="0"/>
            <a:r>
              <a:rPr lang="th-TH" sz="2000" b="1" dirty="0"/>
              <a:t>กิจกรรมพัฒนาคุณภาพผู้เรียน เช่น</a:t>
            </a:r>
            <a:endParaRPr lang="en-US" sz="2000" dirty="0"/>
          </a:p>
          <a:p>
            <a:pPr lvl="0"/>
            <a:r>
              <a:rPr lang="th-TH" sz="2000" dirty="0"/>
              <a:t>- กิจกรรมป้องกันและแก้ไขปัญหายาเสพติด (</a:t>
            </a:r>
            <a:r>
              <a:rPr lang="en-US" sz="2000" dirty="0"/>
              <a:t>TO BE NUMBER ONE</a:t>
            </a:r>
            <a:r>
              <a:rPr lang="th-TH" sz="2000" dirty="0"/>
              <a:t>) / ศูนย์เพื่อนใจ ในสถานศึกษา/ กิจกรรมให้ความรู้ สู่สถานศึกษาสีขาว</a:t>
            </a:r>
            <a:endParaRPr lang="en-US" sz="2000" dirty="0"/>
          </a:p>
          <a:p>
            <a:pPr lvl="0"/>
            <a:r>
              <a:rPr lang="th-TH" sz="2000" dirty="0"/>
              <a:t>- กิจกรรมแข่งขันกีฬา กศน. ระดับตำบล และระดับอำเภอ</a:t>
            </a:r>
            <a:endParaRPr lang="en-US" sz="2000" dirty="0"/>
          </a:p>
          <a:p>
            <a:pPr lvl="0"/>
            <a:r>
              <a:rPr lang="th-TH" sz="2000" dirty="0"/>
              <a:t>- กิจกรรมอบรมให้ความรู้ บทบาทหน้าที่ของพลเมืองไทย ตามวิถีประชาธิปไตย / กิจกรรมส่งเสริมการใช้รถ ใช้ถนน ทุกคนปลอดภัย / ส่งเสริมการรู้เท่าทันเทคโนโลยี ทุกชีวีมีสุข</a:t>
            </a:r>
            <a:endParaRPr lang="en-US" sz="2000" dirty="0"/>
          </a:p>
          <a:p>
            <a:pPr lvl="0"/>
            <a:r>
              <a:rPr lang="th-TH" sz="2000" dirty="0"/>
              <a:t>- กิจกรรมให้ความรู้เพศวิถีศึกษา</a:t>
            </a:r>
            <a:endParaRPr lang="en-US" sz="2000" dirty="0"/>
          </a:p>
          <a:p>
            <a:pPr marL="342900" lvl="0" indent="-342900">
              <a:buFontTx/>
              <a:buChar char="-"/>
            </a:pPr>
            <a:r>
              <a:rPr lang="th-TH" sz="2000" dirty="0" smtClean="0"/>
              <a:t>กิจกรรม</a:t>
            </a:r>
            <a:r>
              <a:rPr lang="th-TH" sz="2000" dirty="0"/>
              <a:t>เรียนรู้ตามหลักปรัชญาของเศรษฐกิจ</a:t>
            </a:r>
            <a:r>
              <a:rPr lang="th-TH" sz="2000" dirty="0" smtClean="0"/>
              <a:t>พอเพียง</a:t>
            </a:r>
          </a:p>
          <a:p>
            <a:pPr marL="342900" lvl="0" indent="-342900">
              <a:buFontTx/>
              <a:buChar char="-"/>
            </a:pPr>
            <a:r>
              <a:rPr lang="th-TH" sz="2000" dirty="0" smtClean="0"/>
              <a:t>กิจกรรมสอนเสริม ติวเข้ม</a:t>
            </a:r>
          </a:p>
          <a:p>
            <a:pPr marL="342900" lvl="0" indent="-342900">
              <a:buFontTx/>
              <a:buChar char="-"/>
            </a:pPr>
            <a:r>
              <a:rPr lang="th-TH" sz="2000" dirty="0" smtClean="0"/>
              <a:t>กิจกรรมการเรียนรู้เพื่อพัฒนาทักษะชีวิต</a:t>
            </a:r>
            <a:endParaRPr lang="en-US" sz="2000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7519961" y="3743665"/>
            <a:ext cx="4485938" cy="369332"/>
          </a:xfrm>
          <a:prstGeom prst="rect">
            <a:avLst/>
          </a:prstGeom>
          <a:ln>
            <a:noFill/>
            <a:prstDash val="dashDot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IT๙" panose="020B0500040200020003" pitchFamily="34" charset="-34"/>
              <a:ea typeface="+mn-ea"/>
              <a:cs typeface="TH SarabunIT๙" panose="020B0500040200020003" pitchFamily="34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5402411" y="982627"/>
            <a:ext cx="3749744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</a:rPr>
              <a:t>โครงการ/กิจกรรมของสถานศึกษา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cxnSp>
        <p:nvCxnSpPr>
          <p:cNvPr id="13" name="ตัวเชื่อมต่อตรง 12"/>
          <p:cNvCxnSpPr/>
          <p:nvPr/>
        </p:nvCxnSpPr>
        <p:spPr>
          <a:xfrm flipH="1">
            <a:off x="7261147" y="1535711"/>
            <a:ext cx="32273" cy="5226733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สี่เหลี่ยมผืนผ้า 3"/>
          <p:cNvSpPr/>
          <p:nvPr/>
        </p:nvSpPr>
        <p:spPr>
          <a:xfrm>
            <a:off x="7392662" y="2333858"/>
            <a:ext cx="47405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h-TH" sz="2000" b="1" dirty="0"/>
              <a:t>องค์กรนักศึกษา กศน. เช่น</a:t>
            </a:r>
            <a:endParaRPr lang="en-US" sz="2000" dirty="0"/>
          </a:p>
          <a:p>
            <a:pPr lvl="0"/>
            <a:r>
              <a:rPr lang="th-TH" sz="2000" dirty="0"/>
              <a:t>- กิจกรรม</a:t>
            </a:r>
            <a:r>
              <a:rPr lang="th-TH" sz="2000" dirty="0" smtClean="0"/>
              <a:t>ส่งเสริม</a:t>
            </a:r>
            <a:r>
              <a:rPr lang="th-TH" sz="2000" dirty="0"/>
              <a:t>ก</a:t>
            </a:r>
            <a:r>
              <a:rPr lang="th-TH" sz="2000" dirty="0" smtClean="0"/>
              <a:t>าร</a:t>
            </a:r>
            <a:r>
              <a:rPr lang="th-TH" sz="2000" dirty="0"/>
              <a:t>ดูแลลูกหลาน สืบสานประเพณี  วัฒนธรรม    นำคนดีสู่บ้านเกิด</a:t>
            </a:r>
            <a:endParaRPr lang="en-US" sz="2000" dirty="0"/>
          </a:p>
          <a:p>
            <a:pPr lvl="0"/>
            <a:r>
              <a:rPr lang="th-TH" sz="2000" dirty="0"/>
              <a:t>- กิจ</a:t>
            </a:r>
            <a:r>
              <a:rPr lang="th-TH" sz="2000" dirty="0" smtClean="0"/>
              <a:t>กรรมอบรมลูกเสือม</a:t>
            </a:r>
            <a:r>
              <a:rPr lang="th-TH" sz="2000" dirty="0" err="1" smtClean="0"/>
              <a:t>ัคคุ</a:t>
            </a:r>
            <a:r>
              <a:rPr lang="th-TH" sz="2000" dirty="0" smtClean="0"/>
              <a:t>เทศน์/ </a:t>
            </a:r>
            <a:r>
              <a:rPr lang="th-TH" sz="2000" dirty="0"/>
              <a:t>กิจกรรมอบรมอาสา    ยุวกาชาด (หลักสูตรพื้นฐาน/การดูแลผู้สูงอายุ/ ปฐมพยาบาล/จิตอาสาบำเพ็ญประโยชน์ ฯลฯ)</a:t>
            </a:r>
            <a:endParaRPr lang="en-US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D5E9F0C-1078-4505-BF70-6DF9C1BCB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7674" y="5428312"/>
            <a:ext cx="1322947" cy="117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71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79427"/>
            <a:ext cx="12192000" cy="645459"/>
          </a:xfrm>
          <a:solidFill>
            <a:srgbClr val="92D050"/>
          </a:solidFill>
          <a:ln>
            <a:solidFill>
              <a:schemeClr val="tx1"/>
            </a:solidFill>
            <a:prstDash val="solid"/>
          </a:ln>
        </p:spPr>
        <p:txBody>
          <a:bodyPr>
            <a:normAutofit fontScale="90000"/>
          </a:bodyPr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sp>
        <p:nvSpPr>
          <p:cNvPr id="5" name="ตัวแทนเนื้อหา 4"/>
          <p:cNvSpPr>
            <a:spLocks noGrp="1"/>
          </p:cNvSpPr>
          <p:nvPr>
            <p:ph idx="1"/>
          </p:nvPr>
        </p:nvSpPr>
        <p:spPr>
          <a:xfrm>
            <a:off x="-1" y="1946583"/>
            <a:ext cx="3187849" cy="2915873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ภารกิจที่1 น้อมนำ</a:t>
            </a:r>
            <a:b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พระบรมรา</a:t>
            </a:r>
            <a:r>
              <a:rPr lang="th-TH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โชบาย</a:t>
            </a:r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ด้านการศึกษา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สู่การปฏิบัติ </a:t>
            </a:r>
            <a:b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หนึ่งชุมชน </a:t>
            </a:r>
            <a:r>
              <a:rPr lang="th-TH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หนึ่งนวัตกรรม</a:t>
            </a:r>
            <a:br>
              <a:rPr lang="th-TH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พัฒนาชุมชนถิ่นไทยงามเพื่อความกินดี อยู่ดี </a:t>
            </a:r>
            <a:r>
              <a:rPr lang="th-TH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งานทำ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7519961" y="3743665"/>
            <a:ext cx="4485938" cy="369332"/>
          </a:xfrm>
          <a:prstGeom prst="rect">
            <a:avLst/>
          </a:prstGeom>
          <a:ln>
            <a:noFill/>
            <a:prstDash val="dashDot"/>
          </a:ln>
        </p:spPr>
        <p:txBody>
          <a:bodyPr wrap="square">
            <a:spAutoFit/>
          </a:bodyPr>
          <a:lstStyle/>
          <a:p>
            <a:r>
              <a:rPr lang="th-TH" b="1" dirty="0"/>
              <a:t> 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5427151" y="1074124"/>
            <a:ext cx="3749744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none">
            <a:spAutoFit/>
          </a:bodyPr>
          <a:lstStyle/>
          <a:p>
            <a:r>
              <a:rPr lang="th-TH" sz="2800" b="1" dirty="0">
                <a:ea typeface="Calibri" panose="020F0502020204030204" pitchFamily="34" charset="0"/>
              </a:rPr>
              <a:t>โครงการ/กิจกรรมของสถานศึกษา</a:t>
            </a:r>
            <a:endParaRPr lang="en-US" sz="2800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187849" y="1946583"/>
            <a:ext cx="8387379" cy="4178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355">
              <a:lnSpc>
                <a:spcPct val="107000"/>
              </a:lnSpc>
              <a:spcAft>
                <a:spcPts val="800"/>
              </a:spcAft>
              <a:tabLst>
                <a:tab pos="111125" algn="l"/>
              </a:tabLst>
            </a:pPr>
            <a:r>
              <a:rPr lang="th-TH" sz="2400" b="1" u="sng" spc="-20" dirty="0">
                <a:solidFill>
                  <a:srgbClr val="FF0000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ด้านที่ 3 มีงานทำ มีอาชีพ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01955" indent="-228600">
              <a:lnSpc>
                <a:spcPct val="115000"/>
              </a:lnSpc>
              <a:spcAft>
                <a:spcPts val="0"/>
              </a:spcAft>
              <a:tabLst>
                <a:tab pos="111125" algn="l"/>
              </a:tabLst>
            </a:pPr>
            <a:r>
              <a:rPr lang="th-TH" sz="2400" b="1" spc="-20" dirty="0">
                <a:latin typeface="Calibri" panose="020F0502020204030204" pitchFamily="34" charset="0"/>
                <a:ea typeface="Cordia New" panose="020B0304020202020204" pitchFamily="34" charset="-34"/>
              </a:rPr>
              <a:t>กิจกรรม เช่น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11125" algn="l"/>
              </a:tabLst>
            </a:pPr>
            <a:r>
              <a:rPr lang="th-TH" sz="2400" spc="-20" dirty="0">
                <a:latin typeface="Calibri" panose="020F0502020204030204" pitchFamily="34" charset="0"/>
                <a:ea typeface="Cordia New" panose="020B0304020202020204" pitchFamily="34" charset="-34"/>
              </a:rPr>
              <a:t>1. การสำรวจภูมิปัญญาท้องถิ่นทรงคุณค่าเพื่อ</a:t>
            </a:r>
            <a:r>
              <a:rPr lang="th-TH" sz="2400" spc="-20" dirty="0" err="1">
                <a:latin typeface="Calibri" panose="020F0502020204030204" pitchFamily="34" charset="0"/>
                <a:ea typeface="Cordia New" panose="020B0304020202020204" pitchFamily="34" charset="-34"/>
              </a:rPr>
              <a:t>การจัด</a:t>
            </a:r>
            <a:r>
              <a:rPr lang="th-TH" sz="2400" spc="-20" dirty="0">
                <a:latin typeface="Calibri" panose="020F0502020204030204" pitchFamily="34" charset="0"/>
                <a:ea typeface="Cordia New" panose="020B0304020202020204" pitchFamily="34" charset="-34"/>
              </a:rPr>
              <a:t>การเรียนรู้อาชีพ / การอนุรักษ์ สืบสานอาชีพท้องถิ่น ชุมชน คนบ้านเรา / การยกย่องคนมีอาชีพ มีงานทำ “คนดี ศรี กศน.” / การสืบสาน พัฒนา ต่อยอดอาชีพจากภูมิปัญญาท้องถิ่นไทยงาม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11125" algn="l"/>
              </a:tabLst>
            </a:pPr>
            <a:r>
              <a:rPr lang="th-TH" sz="2400" spc="-20" dirty="0">
                <a:latin typeface="Calibri" panose="020F0502020204030204" pitchFamily="34" charset="0"/>
                <a:ea typeface="Cordia New" panose="020B0304020202020204" pitchFamily="34" charset="-34"/>
              </a:rPr>
              <a:t>2. โครงการศูนย์ฝึกอาชีพชุมชน (ตามบริบทพื้นที่) / กิจกรรม </a:t>
            </a:r>
            <a:r>
              <a:rPr lang="en-US" sz="2400" spc="-20" dirty="0">
                <a:latin typeface="TH SarabunIT๙" panose="020B0500040200020003" pitchFamily="34" charset="-34"/>
                <a:ea typeface="Cordia New" panose="020B0304020202020204" pitchFamily="34" charset="-34"/>
              </a:rPr>
              <a:t>1</a:t>
            </a:r>
            <a:r>
              <a:rPr lang="th-TH" sz="2400" spc="-20" dirty="0">
                <a:latin typeface="TH SarabunIT๙" panose="020B0500040200020003" pitchFamily="34" charset="-34"/>
                <a:ea typeface="Cordia New" panose="020B0304020202020204" pitchFamily="34" charset="-34"/>
              </a:rPr>
              <a:t> ชุมชน /</a:t>
            </a:r>
            <a:r>
              <a:rPr lang="en-US" sz="2400" spc="-20" dirty="0">
                <a:latin typeface="TH SarabunIT๙" panose="020B0500040200020003" pitchFamily="34" charset="-34"/>
                <a:ea typeface="Cordia New" panose="020B0304020202020204" pitchFamily="34" charset="-34"/>
              </a:rPr>
              <a:t>1 </a:t>
            </a:r>
            <a:r>
              <a:rPr lang="th-TH" sz="2400" spc="-20" dirty="0">
                <a:latin typeface="TH SarabunIT๙" panose="020B0500040200020003" pitchFamily="34" charset="-34"/>
                <a:ea typeface="Cordia New" panose="020B0304020202020204" pitchFamily="34" charset="-34"/>
              </a:rPr>
              <a:t>อาชีพ /</a:t>
            </a:r>
            <a:r>
              <a:rPr lang="en-US" sz="2400" spc="-20" dirty="0">
                <a:latin typeface="TH SarabunIT๙" panose="020B0500040200020003" pitchFamily="34" charset="-34"/>
                <a:ea typeface="Cordia New" panose="020B0304020202020204" pitchFamily="34" charset="-34"/>
              </a:rPr>
              <a:t>1</a:t>
            </a:r>
            <a:r>
              <a:rPr lang="th-TH" sz="2400" spc="-20" dirty="0">
                <a:latin typeface="TH SarabunIT๙" panose="020B0500040200020003" pitchFamily="34" charset="-34"/>
                <a:ea typeface="Cordia New" panose="020B0304020202020204" pitchFamily="34" charset="-34"/>
              </a:rPr>
              <a:t> นวัตกรรม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11125" algn="l"/>
              </a:tabLst>
            </a:pPr>
            <a:r>
              <a:rPr lang="th-TH" sz="2400" spc="-20" dirty="0">
                <a:latin typeface="Calibri" panose="020F0502020204030204" pitchFamily="34" charset="0"/>
                <a:ea typeface="Cordia New" panose="020B0304020202020204" pitchFamily="34" charset="-34"/>
              </a:rPr>
              <a:t>3. การพัฒนาหลักสูตรอาชีพตามบริบทท้องที่ ท้องถิ่นไทยงาม / จัดทำคู่มือ</a:t>
            </a:r>
            <a:r>
              <a:rPr lang="th-TH" sz="2400" spc="-20" dirty="0" err="1">
                <a:latin typeface="Calibri" panose="020F0502020204030204" pitchFamily="34" charset="0"/>
                <a:ea typeface="Cordia New" panose="020B0304020202020204" pitchFamily="34" charset="-34"/>
              </a:rPr>
              <a:t>การจัด</a:t>
            </a:r>
            <a:r>
              <a:rPr lang="th-TH" sz="2400" spc="-20" dirty="0">
                <a:latin typeface="Calibri" panose="020F0502020204030204" pitchFamily="34" charset="0"/>
                <a:ea typeface="Cordia New" panose="020B0304020202020204" pitchFamily="34" charset="-34"/>
              </a:rPr>
              <a:t>การศึกษาต่อเนื่องตามสภาพบริบทท้องที่ ท้องถิ่นไทยงาม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tabLst>
                <a:tab pos="111125" algn="l"/>
              </a:tabLst>
            </a:pPr>
            <a:r>
              <a:rPr lang="en-US" spc="-20" dirty="0">
                <a:latin typeface="TH SarabunIT๙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173355">
              <a:lnSpc>
                <a:spcPct val="107000"/>
              </a:lnSpc>
              <a:spcAft>
                <a:spcPts val="800"/>
              </a:spcAft>
              <a:tabLst>
                <a:tab pos="111125" algn="l"/>
              </a:tabLst>
            </a:pPr>
            <a:r>
              <a:rPr lang="en-US" b="1" spc="-20" dirty="0">
                <a:latin typeface="TH SarabunIT๙" panose="020B0500040200020003" pitchFamily="34" charset="-34"/>
                <a:ea typeface="Cordia New" panose="020B0304020202020204" pitchFamily="34" charset="-34"/>
                <a:cs typeface="Cordia New" panose="020B0304020202020204" pitchFamily="34" charset="-34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36F6144-95DA-4825-A027-CB88FF2D38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7616" y="5539447"/>
            <a:ext cx="1322947" cy="117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89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79427"/>
            <a:ext cx="12192000" cy="645459"/>
          </a:xfrm>
          <a:solidFill>
            <a:srgbClr val="92D050"/>
          </a:solidFill>
          <a:ln>
            <a:solidFill>
              <a:schemeClr val="tx1"/>
            </a:solidFill>
            <a:prstDash val="solid"/>
          </a:ln>
        </p:spPr>
        <p:txBody>
          <a:bodyPr>
            <a:normAutofit fontScale="90000"/>
          </a:bodyPr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sp>
        <p:nvSpPr>
          <p:cNvPr id="5" name="ตัวแทนเนื้อหา 4"/>
          <p:cNvSpPr>
            <a:spLocks noGrp="1"/>
          </p:cNvSpPr>
          <p:nvPr>
            <p:ph idx="1"/>
          </p:nvPr>
        </p:nvSpPr>
        <p:spPr>
          <a:xfrm>
            <a:off x="0" y="2243432"/>
            <a:ext cx="3124200" cy="2915873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ภารกิจที่1 น้อมนำ</a:t>
            </a:r>
            <a:b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พระบรมรา</a:t>
            </a:r>
            <a:r>
              <a:rPr lang="th-TH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โชบาย</a:t>
            </a:r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ด้านการศึกษา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สู่การปฏิบัติ </a:t>
            </a:r>
            <a:b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หนึ่ง</a:t>
            </a:r>
            <a:r>
              <a:rPr lang="th-TH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ชุมชน</a:t>
            </a:r>
            <a:r>
              <a:rPr lang="en-US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หนึ่งนวัตกรรมการพัฒนาชุมชนถิ่นไทยงามเพื่อความกินดี อยู่ดี มีงานทำ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7519961" y="3743665"/>
            <a:ext cx="4485938" cy="369332"/>
          </a:xfrm>
          <a:prstGeom prst="rect">
            <a:avLst/>
          </a:prstGeom>
          <a:ln>
            <a:noFill/>
            <a:prstDash val="dashDot"/>
          </a:ln>
        </p:spPr>
        <p:txBody>
          <a:bodyPr wrap="square">
            <a:spAutoFit/>
          </a:bodyPr>
          <a:lstStyle/>
          <a:p>
            <a:r>
              <a:rPr lang="th-TH" b="1" dirty="0"/>
              <a:t> 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5386275" y="1012491"/>
            <a:ext cx="3749744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none">
            <a:spAutoFit/>
          </a:bodyPr>
          <a:lstStyle/>
          <a:p>
            <a:r>
              <a:rPr lang="th-TH" sz="2800" b="1" dirty="0">
                <a:ea typeface="Calibri" panose="020F0502020204030204" pitchFamily="34" charset="0"/>
              </a:rPr>
              <a:t>โครงการ/กิจกรรมของสถานศึกษา</a:t>
            </a:r>
            <a:endParaRPr lang="en-US" sz="2800" dirty="0"/>
          </a:p>
        </p:txBody>
      </p:sp>
      <p:cxnSp>
        <p:nvCxnSpPr>
          <p:cNvPr id="13" name="ตัวเชื่อมต่อตรง 12"/>
          <p:cNvCxnSpPr/>
          <p:nvPr/>
        </p:nvCxnSpPr>
        <p:spPr>
          <a:xfrm>
            <a:off x="7261147" y="1823316"/>
            <a:ext cx="1" cy="4939128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สี่เหลี่ยมผืนผ้า 3"/>
          <p:cNvSpPr/>
          <p:nvPr/>
        </p:nvSpPr>
        <p:spPr>
          <a:xfrm>
            <a:off x="3019680" y="2243432"/>
            <a:ext cx="4320988" cy="3001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355">
              <a:lnSpc>
                <a:spcPct val="107000"/>
              </a:lnSpc>
              <a:spcAft>
                <a:spcPts val="800"/>
              </a:spcAft>
              <a:tabLst>
                <a:tab pos="111125" algn="l"/>
              </a:tabLst>
            </a:pPr>
            <a:r>
              <a:rPr lang="th-TH" sz="2000" b="1" u="sng" spc="-20" dirty="0">
                <a:solidFill>
                  <a:srgbClr val="FF0000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ด้านที่ 4 เป็นพลเมืองดี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11125" algn="l"/>
              </a:tabLst>
            </a:pPr>
            <a:r>
              <a:rPr lang="th-TH" sz="2000" b="1" spc="-20" dirty="0">
                <a:latin typeface="Calibri" panose="020F0502020204030204" pitchFamily="34" charset="0"/>
                <a:ea typeface="Cordia New" panose="020B0304020202020204" pitchFamily="34" charset="-34"/>
              </a:rPr>
              <a:t>กิจกรรมพัฒนาคุณภาพผู้เรียน เช่น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11125" algn="l"/>
              </a:tabLst>
            </a:pPr>
            <a:r>
              <a:rPr lang="th-TH" sz="2000" spc="-50" dirty="0">
                <a:latin typeface="Calibri" panose="020F0502020204030204" pitchFamily="34" charset="0"/>
                <a:ea typeface="Cordia New" panose="020B0304020202020204" pitchFamily="34" charset="-34"/>
              </a:rPr>
              <a:t>- การเรียนรู้ระบอบประชาธิปไตยอันมีพระมหากษัตริย์ทรงเป็นพระประมุข และกฎหมายที่เกี่ยวข้องในชีวิตประจำวัน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11125" algn="l"/>
              </a:tabLst>
            </a:pPr>
            <a:r>
              <a:rPr lang="th-TH" sz="2000" spc="-50" dirty="0">
                <a:latin typeface="Calibri" panose="020F0502020204030204" pitchFamily="34" charset="0"/>
                <a:ea typeface="Cordia New" panose="020B0304020202020204" pitchFamily="34" charset="-34"/>
              </a:rPr>
              <a:t>- กิจกรรมอนุรักษ์ทรัพยากรธรรมชาติและสิ่งแวดล้อม (ต้นน้ำ กลางน้ำ ปลายน้ำ)</a:t>
            </a:r>
            <a:r>
              <a:rPr lang="th-TH" sz="2000" b="1" spc="-50" dirty="0">
                <a:latin typeface="Calibri" panose="020F0502020204030204" pitchFamily="34" charset="0"/>
                <a:ea typeface="Cordia New" panose="020B0304020202020204" pitchFamily="34" charset="-34"/>
              </a:rPr>
              <a:t> </a:t>
            </a:r>
            <a:r>
              <a:rPr lang="th-TH" sz="2000" spc="-50" dirty="0">
                <a:latin typeface="Calibri" panose="020F0502020204030204" pitchFamily="34" charset="0"/>
                <a:ea typeface="Cordia New" panose="020B0304020202020204" pitchFamily="34" charset="-34"/>
              </a:rPr>
              <a:t>/ กิจกรรมอนุรักษ์ชายหาดสะอ้าน ป้านปลาสะอาด คืนธรรมชาติสู่ท้องทะเล / คลองสวยน้ำใส / พลังงานทดแทน (แสงอาทิตย์)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7500239" y="2658616"/>
            <a:ext cx="4127351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  <a:tabLst>
                <a:tab pos="111125" algn="l"/>
              </a:tabLst>
            </a:pPr>
            <a:r>
              <a:rPr lang="th-TH" sz="2000" b="1" spc="-20" dirty="0">
                <a:latin typeface="Calibri" panose="020F0502020204030204" pitchFamily="34" charset="0"/>
                <a:ea typeface="Cordia New" panose="020B0304020202020204" pitchFamily="34" charset="-34"/>
              </a:rPr>
              <a:t>องค์กรนักศึกษา กศน. เช่น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11125" algn="l"/>
              </a:tabLst>
            </a:pPr>
            <a:r>
              <a:rPr lang="th-TH" sz="2000" spc="-20" dirty="0">
                <a:latin typeface="Calibri" panose="020F0502020204030204" pitchFamily="34" charset="0"/>
                <a:ea typeface="Cordia New" panose="020B0304020202020204" pitchFamily="34" charset="-34"/>
              </a:rPr>
              <a:t> - อาสาสมัคร กศน. / กิจกรรมจิตอาสาบำเพ็ญประโยชน์/ กิจกรรมลูกเสือจิตอาสา กศน. / กิจกรรมสร้างคนดีให้สังคม / การบำเพ็ญประโยชน์พัฒนาชุมชนถิ่นไทยงามน่าอยู่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11125" algn="l"/>
              </a:tabLst>
            </a:pPr>
            <a:r>
              <a:rPr lang="th-TH" sz="2000" spc="-20" dirty="0">
                <a:latin typeface="Calibri" panose="020F0502020204030204" pitchFamily="34" charset="0"/>
                <a:ea typeface="Cordia New" panose="020B0304020202020204" pitchFamily="34" charset="-34"/>
              </a:rPr>
              <a:t>- กิจกรรมบรรณารักษ์อาสา นักจัดกิจกรรมรักการอ่าน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11125" algn="l"/>
              </a:tabLst>
            </a:pPr>
            <a:r>
              <a:rPr lang="th-TH" sz="2000" spc="-20" dirty="0">
                <a:latin typeface="Calibri" panose="020F0502020204030204" pitchFamily="34" charset="0"/>
                <a:ea typeface="Cordia New" panose="020B0304020202020204" pitchFamily="34" charset="-34"/>
              </a:rPr>
              <a:t>- กิจกรรมลูกเสือมัคคุเทศก์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111125" algn="l"/>
              </a:tabLst>
            </a:pPr>
            <a:r>
              <a:rPr lang="th-TH" sz="2000" spc="-20" dirty="0">
                <a:latin typeface="Calibri" panose="020F0502020204030204" pitchFamily="34" charset="0"/>
                <a:ea typeface="Cordia New" panose="020B0304020202020204" pitchFamily="34" charset="-34"/>
              </a:rPr>
              <a:t>- ชมรมขับขี่ปลอดภัย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D8F1AC5-DD05-437D-B4A0-7E492251B5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2952" y="5608040"/>
            <a:ext cx="1322947" cy="117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916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79427"/>
            <a:ext cx="12192000" cy="645459"/>
          </a:xfrm>
          <a:solidFill>
            <a:srgbClr val="92D050"/>
          </a:solidFill>
          <a:ln>
            <a:solidFill>
              <a:schemeClr val="tx1"/>
            </a:solidFill>
            <a:prstDash val="solid"/>
          </a:ln>
        </p:spPr>
        <p:txBody>
          <a:bodyPr>
            <a:normAutofit fontScale="90000"/>
          </a:bodyPr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sp>
        <p:nvSpPr>
          <p:cNvPr id="5" name="ตัวแทนเนื้อหา 4"/>
          <p:cNvSpPr>
            <a:spLocks noGrp="1"/>
          </p:cNvSpPr>
          <p:nvPr>
            <p:ph idx="1"/>
          </p:nvPr>
        </p:nvSpPr>
        <p:spPr>
          <a:xfrm>
            <a:off x="0" y="2470394"/>
            <a:ext cx="3087445" cy="2915873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ภารกิจที่1 น้อมนำ</a:t>
            </a:r>
            <a:b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พระบรมรา</a:t>
            </a:r>
            <a:r>
              <a:rPr lang="th-TH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โชบาย</a:t>
            </a:r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ด้านการศึกษา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สู่การปฏิบัติ </a:t>
            </a:r>
            <a:b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หนึ่ง</a:t>
            </a:r>
            <a:r>
              <a:rPr lang="th-TH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ชุมชน</a:t>
            </a:r>
            <a:r>
              <a:rPr lang="en-US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หนึ่งนวัตกรรมการพัฒนาชุมชนถิ่นไทยงามเพื่อความกินดี อยู่ดี มีงานทำ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7519961" y="3743665"/>
            <a:ext cx="4485938" cy="369332"/>
          </a:xfrm>
          <a:prstGeom prst="rect">
            <a:avLst/>
          </a:prstGeom>
          <a:ln>
            <a:noFill/>
            <a:prstDash val="dashDot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IT๙" panose="020B0500040200020003" pitchFamily="34" charset="-34"/>
              <a:ea typeface="+mn-ea"/>
              <a:cs typeface="TH SarabunIT๙" panose="020B0500040200020003" pitchFamily="34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5093665" y="1251955"/>
            <a:ext cx="3749744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</a:rPr>
              <a:t>โครงการ/กิจกรรมของสถานศึกษา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3296954" y="2302245"/>
            <a:ext cx="7992932" cy="3621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111125" algn="l"/>
              </a:tabLst>
              <a:defRPr/>
            </a:pPr>
            <a:r>
              <a:rPr kumimoji="0" lang="th-TH" sz="2400" b="1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</a:rPr>
              <a:t>2. “หนึ่งชุมชน หนึ่งนวัตกรรมการพัฒนาชุมชนถิ่นไทยงาม” เพื่อความกินดีอยู่ดี มีงานทำ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201295" algn="l" defTabSz="914400" rtl="0" eaLnBrk="1" fontAlgn="auto" latinLnBrk="0" hangingPunct="1"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111125" algn="l"/>
              </a:tabLst>
              <a:defRPr/>
            </a:pPr>
            <a:r>
              <a:rPr kumimoji="0" lang="th-TH" sz="2400" b="1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</a:rPr>
              <a:t>กิจกรรม เช่น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11125" algn="l"/>
              </a:tabLst>
              <a:defRPr/>
            </a:pPr>
            <a:r>
              <a:rPr kumimoji="0" lang="th-TH" sz="24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</a:rPr>
              <a:t>1. ให้ความรู้และจัดการเรียนรู้แก่นักศึกษา/ ประชาชนในพื้นที่ เกี่ยวกับ “โคก หนอง นา โมเดล” / ศาสตร์พระราชา เศรษฐกิจพอเพียง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11125" algn="l"/>
              </a:tabLst>
              <a:defRPr/>
            </a:pPr>
            <a:r>
              <a:rPr kumimoji="0" lang="th-TH" sz="24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</a:rPr>
              <a:t>2. จัดการเรียนรู้ด้วยการใช้โครงงาน / การบริหารจัดการขยะ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11125" algn="l"/>
              </a:tabLst>
              <a:defRPr/>
            </a:pPr>
            <a:r>
              <a:rPr kumimoji="0" lang="th-TH" sz="24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</a:rPr>
              <a:t>3. จัดทำและปรับปรุงฐานข้อมูลภูมิปัญญาท้องถิ่นและแหล่งเรียนรู้ในท้องถิ่น /การเรียนการสอนโดยใช้ปราชญ์ชุมชน ภูมิปัญญาและแหล่งเรียนรู้ในท้องถิ่น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11125" algn="l"/>
              </a:tabLst>
              <a:defRPr/>
            </a:pPr>
            <a:r>
              <a:rPr kumimoji="0" lang="th-TH" sz="24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</a:rPr>
              <a:t>4. การพัฒนาแหล่งเรียนรู้ / บ้านหนังสือชุมชน / พัฒนา กศน.งามตา ประชาชื่น</a:t>
            </a:r>
            <a:r>
              <a:rPr kumimoji="0" lang="th-TH" sz="2400" b="0" i="0" u="none" strike="noStrike" kern="120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</a:rPr>
              <a:t>ใจ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11125" algn="l"/>
              </a:tabLst>
              <a:defRPr/>
            </a:pPr>
            <a:r>
              <a:rPr lang="th-TH" sz="2400" spc="-2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5. ดำเนินงานลุกถึงถิ่น ลุยถึงที่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CBF54C3-7259-4AFD-A8F5-6C856A710A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2952" y="5608040"/>
            <a:ext cx="1322947" cy="117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98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1515" y="128029"/>
            <a:ext cx="12170485" cy="655459"/>
          </a:xfrm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0" y="2140772"/>
            <a:ext cx="2753958" cy="322729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ภารกิจที่2 ขับเคลื่อนนโยบายของรัฐมนตรีว่าการกระทรวงศึกษาธิการ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(นายณัฐพล ทีปสุวรรณ) และรัฐมนตรีช่วยกระทรวงศึกษาธิการ (ดร.กนกวรรณ </a:t>
            </a:r>
            <a:r>
              <a:rPr lang="th-TH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วิล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าวัลย์) ให้เกิดผลเป็นรูปธรรม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841810" y="2144739"/>
            <a:ext cx="447518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201295" algn="l"/>
              </a:tabLst>
            </a:pPr>
            <a:r>
              <a:rPr lang="th-TH" sz="2000" dirty="0">
                <a:latin typeface="Calibri" panose="020F0502020204030204" pitchFamily="34" charset="0"/>
                <a:ea typeface="Angsana New" panose="02020603050405020304" pitchFamily="18" charset="-34"/>
              </a:rPr>
              <a:t>1.	โครงการพัฒนาแนวทางการขับเคลื่อนงาน กศน. ประจำปีงบประมาณ </a:t>
            </a:r>
          </a:p>
          <a:p>
            <a:pPr lvl="0">
              <a:spcAft>
                <a:spcPts val="0"/>
              </a:spcAft>
              <a:tabLst>
                <a:tab pos="201295" algn="l"/>
              </a:tabLst>
            </a:pPr>
            <a:r>
              <a:rPr lang="th-TH" sz="2000" dirty="0">
                <a:latin typeface="Calibri" panose="020F0502020204030204" pitchFamily="34" charset="0"/>
                <a:ea typeface="Angsana New" panose="02020603050405020304" pitchFamily="18" charset="-34"/>
              </a:rPr>
              <a:t>พ.ศ.2564 ของสำนักงาน กศน.จังหวัดนครศรีธรรมราช</a:t>
            </a:r>
          </a:p>
          <a:p>
            <a:pPr lvl="0">
              <a:spcAft>
                <a:spcPts val="0"/>
              </a:spcAft>
              <a:tabLst>
                <a:tab pos="201295" algn="l"/>
              </a:tabLst>
            </a:pPr>
            <a:r>
              <a:rPr lang="th-TH" sz="2000" dirty="0">
                <a:latin typeface="Calibri" panose="020F0502020204030204" pitchFamily="34" charset="0"/>
                <a:ea typeface="Angsana New" panose="02020603050405020304" pitchFamily="18" charset="-34"/>
              </a:rPr>
              <a:t>2.	การพิจารณาปรับลดวิชาเลือก หลักสูตรการศึกษานอกระบบระดับการศึกษา</a:t>
            </a:r>
          </a:p>
          <a:p>
            <a:pPr lvl="0">
              <a:spcAft>
                <a:spcPts val="0"/>
              </a:spcAft>
              <a:tabLst>
                <a:tab pos="201295" algn="l"/>
              </a:tabLst>
            </a:pPr>
            <a:r>
              <a:rPr lang="th-TH" sz="2000" dirty="0">
                <a:latin typeface="Calibri" panose="020F0502020204030204" pitchFamily="34" charset="0"/>
                <a:ea typeface="Angsana New" panose="02020603050405020304" pitchFamily="18" charset="-34"/>
              </a:rPr>
              <a:t>ขั้นพื้นฐาน พุทธศักราช 2551 สำนักงาน กศน.จังหวัดนครศรีธรรมราช</a:t>
            </a:r>
          </a:p>
          <a:p>
            <a:pPr lvl="0">
              <a:spcAft>
                <a:spcPts val="0"/>
              </a:spcAft>
              <a:tabLst>
                <a:tab pos="201295" algn="l"/>
              </a:tabLst>
            </a:pPr>
            <a:r>
              <a:rPr lang="th-TH" sz="2000" dirty="0">
                <a:latin typeface="Calibri" panose="020F0502020204030204" pitchFamily="34" charset="0"/>
                <a:ea typeface="Angsana New" panose="02020603050405020304" pitchFamily="18" charset="-34"/>
              </a:rPr>
              <a:t>3.	การคัดเลือกหลักสูตรอาชีพตามแนวทางการดำเนินงาน</a:t>
            </a:r>
            <a:r>
              <a:rPr lang="th-TH" sz="2000" dirty="0" err="1">
                <a:latin typeface="Calibri" panose="020F0502020204030204" pitchFamily="34" charset="0"/>
                <a:ea typeface="Angsana New" panose="02020603050405020304" pitchFamily="18" charset="-34"/>
              </a:rPr>
              <a:t>การจัด</a:t>
            </a:r>
            <a:r>
              <a:rPr lang="th-TH" sz="2000" dirty="0">
                <a:latin typeface="Calibri" panose="020F0502020204030204" pitchFamily="34" charset="0"/>
                <a:ea typeface="Angsana New" panose="02020603050405020304" pitchFamily="18" charset="-34"/>
              </a:rPr>
              <a:t>การศึกษาต่อเนื่อง (ฉบับปรับปรุง พ.ศ.2561)</a:t>
            </a:r>
          </a:p>
          <a:p>
            <a:pPr lvl="0">
              <a:spcAft>
                <a:spcPts val="0"/>
              </a:spcAft>
              <a:tabLst>
                <a:tab pos="201295" algn="l"/>
              </a:tabLst>
            </a:pPr>
            <a:r>
              <a:rPr lang="th-TH" sz="2000" dirty="0">
                <a:latin typeface="Calibri" panose="020F0502020204030204" pitchFamily="34" charset="0"/>
                <a:ea typeface="Angsana New" panose="02020603050405020304" pitchFamily="18" charset="-34"/>
              </a:rPr>
              <a:t>4.	โครงการชี้แจงและพัฒนาวิทยากร</a:t>
            </a:r>
            <a:r>
              <a:rPr lang="th-TH" sz="2000" dirty="0" err="1">
                <a:latin typeface="Calibri" panose="020F0502020204030204" pitchFamily="34" charset="0"/>
                <a:ea typeface="Angsana New" panose="02020603050405020304" pitchFamily="18" charset="-34"/>
              </a:rPr>
              <a:t>การจัด</a:t>
            </a:r>
            <a:r>
              <a:rPr lang="th-TH" sz="2000" dirty="0">
                <a:latin typeface="Calibri" panose="020F0502020204030204" pitchFamily="34" charset="0"/>
                <a:ea typeface="Angsana New" panose="02020603050405020304" pitchFamily="18" charset="-34"/>
              </a:rPr>
              <a:t>การศึกษาต่อเนื่อง</a:t>
            </a:r>
          </a:p>
          <a:p>
            <a:pPr lvl="0">
              <a:spcAft>
                <a:spcPts val="0"/>
              </a:spcAft>
              <a:tabLst>
                <a:tab pos="201295" algn="l"/>
              </a:tabLst>
            </a:pPr>
            <a:r>
              <a:rPr lang="th-TH" sz="2000" dirty="0">
                <a:latin typeface="Calibri" panose="020F0502020204030204" pitchFamily="34" charset="0"/>
                <a:ea typeface="Angsana New" panose="02020603050405020304" pitchFamily="18" charset="-34"/>
              </a:rPr>
              <a:t>5.	พัฒนาหลักสูตรอาชีพ</a:t>
            </a:r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5432394" y="1184392"/>
            <a:ext cx="3657508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/>
              <a:t>โครงการ/กิจกรรม กศน. จังหวัด</a:t>
            </a:r>
            <a:endParaRPr lang="en-US" sz="2800" dirty="0"/>
          </a:p>
        </p:txBody>
      </p:sp>
      <p:cxnSp>
        <p:nvCxnSpPr>
          <p:cNvPr id="9" name="ตัวเชื่อมต่อตรง 8"/>
          <p:cNvCxnSpPr/>
          <p:nvPr/>
        </p:nvCxnSpPr>
        <p:spPr>
          <a:xfrm>
            <a:off x="7229138" y="2140772"/>
            <a:ext cx="32010" cy="4621672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สี่เหลี่ยมผืนผ้า 6"/>
          <p:cNvSpPr/>
          <p:nvPr/>
        </p:nvSpPr>
        <p:spPr>
          <a:xfrm>
            <a:off x="7316990" y="2140772"/>
            <a:ext cx="496644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201295" algn="l"/>
              </a:tabLst>
            </a:pPr>
            <a:r>
              <a:rPr lang="th-TH" sz="2000" dirty="0">
                <a:latin typeface="Calibri" panose="020F0502020204030204" pitchFamily="34" charset="0"/>
                <a:ea typeface="Angsana New" panose="02020603050405020304" pitchFamily="18" charset="-34"/>
                <a:cs typeface="TH SarabunIT๙" panose="020B0500040200020003" pitchFamily="34" charset="-34"/>
              </a:rPr>
              <a:t>6.	โครงการพัฒนาเศรษฐกิจดิจิทัลด้วยการอบรมวิทยากร ครู ก ครู ข และ ครู ค</a:t>
            </a:r>
          </a:p>
          <a:p>
            <a:pPr lvl="0">
              <a:spcAft>
                <a:spcPts val="0"/>
              </a:spcAft>
              <a:tabLst>
                <a:tab pos="201295" algn="l"/>
              </a:tabLst>
            </a:pPr>
            <a:r>
              <a:rPr lang="th-TH" sz="2000" dirty="0">
                <a:latin typeface="Calibri" panose="020F0502020204030204" pitchFamily="34" charset="0"/>
                <a:ea typeface="Angsana New" panose="02020603050405020304" pitchFamily="18" charset="-34"/>
                <a:cs typeface="TH SarabunIT๙" panose="020B0500040200020003" pitchFamily="34" charset="-34"/>
              </a:rPr>
              <a:t>7.	ติดตามการดำเนินงาน กศน. 5 ดี พรีเมี่ยม</a:t>
            </a:r>
          </a:p>
          <a:p>
            <a:pPr lvl="0">
              <a:spcAft>
                <a:spcPts val="0"/>
              </a:spcAft>
              <a:tabLst>
                <a:tab pos="201295" algn="l"/>
              </a:tabLst>
            </a:pPr>
            <a:r>
              <a:rPr lang="th-TH" sz="2000" dirty="0">
                <a:latin typeface="Calibri" panose="020F0502020204030204" pitchFamily="34" charset="0"/>
                <a:ea typeface="Angsana New" panose="02020603050405020304" pitchFamily="18" charset="-34"/>
                <a:cs typeface="TH SarabunIT๙" panose="020B0500040200020003" pitchFamily="34" charset="-34"/>
              </a:rPr>
              <a:t>8.	พัฒนาศักยภาพครู และบุคลากรที่เกี่ยวข้อง ด้าน</a:t>
            </a:r>
            <a:r>
              <a:rPr lang="th-TH" sz="2000" dirty="0" err="1">
                <a:latin typeface="Calibri" panose="020F0502020204030204" pitchFamily="34" charset="0"/>
                <a:ea typeface="Angsana New" panose="02020603050405020304" pitchFamily="18" charset="-34"/>
                <a:cs typeface="TH SarabunIT๙" panose="020B0500040200020003" pitchFamily="34" charset="-34"/>
              </a:rPr>
              <a:t>การจัด</a:t>
            </a:r>
            <a:r>
              <a:rPr lang="th-TH" sz="2000" dirty="0">
                <a:latin typeface="Calibri" panose="020F0502020204030204" pitchFamily="34" charset="0"/>
                <a:ea typeface="Angsana New" panose="02020603050405020304" pitchFamily="18" charset="-34"/>
                <a:cs typeface="TH SarabunIT๙" panose="020B0500040200020003" pitchFamily="34" charset="-34"/>
              </a:rPr>
              <a:t>การเรียนการสอนออนไลน์ กศน.</a:t>
            </a:r>
          </a:p>
          <a:p>
            <a:pPr lvl="0">
              <a:spcAft>
                <a:spcPts val="0"/>
              </a:spcAft>
              <a:tabLst>
                <a:tab pos="201295" algn="l"/>
              </a:tabLst>
            </a:pPr>
            <a:r>
              <a:rPr lang="th-TH" sz="2000" dirty="0">
                <a:latin typeface="Calibri" panose="020F0502020204030204" pitchFamily="34" charset="0"/>
                <a:ea typeface="Angsana New" panose="02020603050405020304" pitchFamily="18" charset="-34"/>
                <a:cs typeface="TH SarabunIT๙" panose="020B0500040200020003" pitchFamily="34" charset="-34"/>
              </a:rPr>
              <a:t>9.	สร้างเครือข่าย และบูรณาการการทำงานร่วมกับเครือข่าย</a:t>
            </a:r>
          </a:p>
          <a:p>
            <a:pPr lvl="0">
              <a:spcAft>
                <a:spcPts val="0"/>
              </a:spcAft>
              <a:tabLst>
                <a:tab pos="201295" algn="l"/>
              </a:tabLst>
            </a:pPr>
            <a:r>
              <a:rPr lang="th-TH" sz="2000" dirty="0">
                <a:latin typeface="Calibri" panose="020F0502020204030204" pitchFamily="34" charset="0"/>
                <a:ea typeface="Angsana New" panose="02020603050405020304" pitchFamily="18" charset="-34"/>
                <a:cs typeface="TH SarabunIT๙" panose="020B0500040200020003" pitchFamily="34" charset="-34"/>
              </a:rPr>
              <a:t>10. ประชาสัมพันธ์ ผลิตภัณฑ์ </a:t>
            </a:r>
            <a:r>
              <a:rPr lang="en-US" sz="2000" dirty="0">
                <a:latin typeface="Calibri" panose="020F0502020204030204" pitchFamily="34" charset="0"/>
                <a:ea typeface="Angsana New" panose="02020603050405020304" pitchFamily="18" charset="-34"/>
                <a:cs typeface="TH SarabunIT๙" panose="020B0500040200020003" pitchFamily="34" charset="-34"/>
              </a:rPr>
              <a:t>Brand </a:t>
            </a:r>
            <a:r>
              <a:rPr lang="th-TH" sz="2000" dirty="0">
                <a:latin typeface="Calibri" panose="020F0502020204030204" pitchFamily="34" charset="0"/>
                <a:ea typeface="Angsana New" panose="02020603050405020304" pitchFamily="18" charset="-34"/>
                <a:cs typeface="TH SarabunIT๙" panose="020B0500040200020003" pitchFamily="34" charset="-34"/>
              </a:rPr>
              <a:t>กศน. ของ กศน.อำเภอ</a:t>
            </a:r>
          </a:p>
          <a:p>
            <a:pPr lvl="0">
              <a:spcAft>
                <a:spcPts val="0"/>
              </a:spcAft>
              <a:tabLst>
                <a:tab pos="201295" algn="l"/>
              </a:tabLst>
            </a:pPr>
            <a:r>
              <a:rPr lang="th-TH" sz="2000" dirty="0">
                <a:latin typeface="Calibri" panose="020F0502020204030204" pitchFamily="34" charset="0"/>
                <a:ea typeface="Angsana New" panose="02020603050405020304" pitchFamily="18" charset="-34"/>
                <a:cs typeface="TH SarabunIT๙" panose="020B0500040200020003" pitchFamily="34" charset="-34"/>
              </a:rPr>
              <a:t>11. ศูนย์การเรียนรู้ทุกช่วงวัย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3611C94-ACCC-4130-86C1-281331A2DD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9628" y="5622614"/>
            <a:ext cx="1322947" cy="117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804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1515" y="128029"/>
            <a:ext cx="12170485" cy="655459"/>
          </a:xfrm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th-TH" b="1" dirty="0"/>
              <a:t>12 ภารกิจ “เร่งด่วน” ที่จะต้อง “จับต้องได้”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0" y="2015413"/>
            <a:ext cx="2753958" cy="385927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ภารกิจที่2 ขับเคลื่อนนโยบายของรัฐมนตรีว่าการกระทรวงศึกษาธิการ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(นายณัฐพล ทีปสุวรรณ) และรัฐมนตรีช่วยกระทรวงศึกษาธิการ (ดร.กนกวรรณ </a:t>
            </a:r>
            <a:r>
              <a:rPr lang="th-TH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วิล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าวัลย์) ให้เกิดผลเป็นรูปธรรม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7293420" y="1875254"/>
            <a:ext cx="4686748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335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</a:rPr>
              <a:t>9.	คัดเลือกผู้ประสบความสำเร็จจากหลักสูตรการค้าออนไลน์ อำเภอละ 1 ท่าน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335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</a:rPr>
              <a:t>10.โครงการพัฒนาทักษะภาษาอังกฤษเพื่อการพัฒนาอาชีพ    (การบริการ การท่องเที่ยว เกษตรเชิงท่องเที่ยว การค้าขาย)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335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</a:rPr>
              <a:t>11.ดำเนินการศูนย์การเรียนรู้ทุกช่วงวัย/ โครงการคลังความรู้ (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</a:rPr>
              <a:t>TKP) </a:t>
            </a: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</a:rPr>
              <a:t>กศน.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335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</a:rPr>
              <a:t>12.สร้างการเรียนรู้ให้กับประชาชน ในทุกกลุ่มเป้าหมายโดยเฉพาะกลุ่มผู้สูงอายุ ผู้พิการ ตาม”ยุทธศาสตร์ชาติภาคปฏิบัติ ร่วมขยับขับเคลื่อนภาครัฐเพื่อประชาชน” ของนายกรัฐมนตรี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3355" algn="l"/>
              </a:tabLst>
              <a:defRPr/>
            </a:pPr>
            <a:r>
              <a:rPr kumimoji="0" lang="th-TH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</a:rPr>
              <a:t>13.พัฒนาหลักสูตร ปวช.โดยเน้นให้ผู้เรียนมีอาชีพ มีงานทำ     และเพิ่มปริมาณนักศึกษาอย่างมีคุณภาพ ตามนโยบายของรัฐมนตรีว่าการ</a:t>
            </a:r>
            <a:r>
              <a:rPr kumimoji="0" lang="th-TH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rdia New" panose="020B0304020202020204" pitchFamily="34" charset="-34"/>
              </a:rPr>
              <a:t>กระทรวงศึกษาธิการ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3355" algn="l"/>
              </a:tabLst>
              <a:defRPr/>
            </a:pPr>
            <a:r>
              <a:rPr lang="th-TH" sz="2000" dirty="0" smtClean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14.</a:t>
            </a:r>
            <a:r>
              <a:rPr lang="th-TH" sz="2000" dirty="0" err="1" smtClean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การจัด</a:t>
            </a:r>
            <a:r>
              <a:rPr lang="th-TH" sz="2000" dirty="0" smtClean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เก็บข้อมูลคลังปัญญาผู้สูงอายุ</a:t>
            </a:r>
            <a:endParaRPr kumimoji="0" lang="th-TH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ordia New" panose="020B0304020202020204" pitchFamily="34" charset="-34"/>
            </a:endParaRPr>
          </a:p>
          <a:p>
            <a:pPr marL="192405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5565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IT๙" panose="020B0500040200020003" pitchFamily="34" charset="-34"/>
                <a:ea typeface="Cordia New" panose="020B0304020202020204" pitchFamily="34" charset="-34"/>
                <a:cs typeface="+mj-cs"/>
              </a:rPr>
              <a:t> 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418548" y="974138"/>
            <a:ext cx="3749744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</a:rPr>
              <a:t>โครงการ/กิจกรรมของสถานศึกษา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cxnSp>
        <p:nvCxnSpPr>
          <p:cNvPr id="9" name="ตัวเชื่อมต่อตรง 8"/>
          <p:cNvCxnSpPr/>
          <p:nvPr/>
        </p:nvCxnSpPr>
        <p:spPr>
          <a:xfrm flipH="1">
            <a:off x="7261148" y="2129619"/>
            <a:ext cx="32272" cy="4632825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สี่เหลี่ยมผืนผ้า 6"/>
          <p:cNvSpPr/>
          <p:nvPr/>
        </p:nvSpPr>
        <p:spPr>
          <a:xfrm>
            <a:off x="2753958" y="1844925"/>
            <a:ext cx="453946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173355" algn="l"/>
              </a:tabLst>
              <a:defRPr/>
            </a:pP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1.	กิจกรรมพัฒนาคุณภาพผู้เรียน เช่น กิจกรรมพัฒนาวิชาการ     ติวเข้ม    สอนเสริม การอบรมให้ความรู้เกี่ยวกับ 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ICT</a:t>
            </a:r>
          </a:p>
          <a:p>
            <a:pPr lvl="0">
              <a:tabLst>
                <a:tab pos="173355" algn="l"/>
              </a:tabLst>
              <a:defRPr/>
            </a:pP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2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.</a:t>
            </a: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พัฒนา กศน.ตำบลให้เป็น กศน. 5 ดี พรีเมี่ยม</a:t>
            </a:r>
          </a:p>
          <a:p>
            <a:pPr lvl="0">
              <a:tabLst>
                <a:tab pos="173355" algn="l"/>
              </a:tabLst>
              <a:defRPr/>
            </a:pP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3.	จัดการเรียนการสอนออนไลน์ กศน.</a:t>
            </a:r>
          </a:p>
          <a:p>
            <a:pPr lvl="0">
              <a:tabLst>
                <a:tab pos="173355" algn="l"/>
              </a:tabLst>
              <a:defRPr/>
            </a:pP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4.	ดำเนินการหลักสูตรพัฒนาอาชีพให้ตรงตามความต้องการของประชาชน สร้างอาชีพเพื่อการมีงานทำ</a:t>
            </a:r>
          </a:p>
          <a:p>
            <a:pPr lvl="0">
              <a:tabLst>
                <a:tab pos="173355" algn="l"/>
              </a:tabLst>
              <a:defRPr/>
            </a:pP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5.	สร้างเครือข่าย และบูรณาการการทำงานร่วมกับเครือข่าย</a:t>
            </a:r>
          </a:p>
          <a:p>
            <a:pPr lvl="0">
              <a:tabLst>
                <a:tab pos="173355" algn="l"/>
              </a:tabLst>
              <a:defRPr/>
            </a:pP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6.	พัฒนาผลิตภัณฑ์ 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Brand </a:t>
            </a:r>
            <a:r>
              <a:rPr lang="th-TH" sz="2000" dirty="0" smtClean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กศน.(1 อำเภอ 1 แบรนด์) ผลิตภัณฑ์ สินค้า บริการ</a:t>
            </a:r>
            <a:endParaRPr lang="th-TH" sz="2000" dirty="0">
              <a:solidFill>
                <a:prstClr val="black"/>
              </a:solidFill>
              <a:latin typeface="Calibri" panose="020F0502020204030204" pitchFamily="34" charset="0"/>
              <a:ea typeface="Cordia New" panose="020B0304020202020204" pitchFamily="34" charset="-34"/>
            </a:endParaRPr>
          </a:p>
          <a:p>
            <a:pPr lvl="0">
              <a:tabLst>
                <a:tab pos="173355" algn="l"/>
              </a:tabLst>
              <a:defRPr/>
            </a:pP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7. จัดสถานที่สำหรับวางจำหน่ายผลิตภัณฑ์ 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Brand </a:t>
            </a: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กศน.   เช่น กศน.อำเภอ ห้องสมุดประชาชน </a:t>
            </a:r>
          </a:p>
          <a:p>
            <a:pPr>
              <a:tabLst>
                <a:tab pos="173355" algn="l"/>
              </a:tabLst>
              <a:defRPr/>
            </a:pP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8.	โครงการพัฒนาเศรษฐกิจดิจิทัลด้วยการอบรมประชาชน    โดยใช้หลักสูตร 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Digital Literacy </a:t>
            </a:r>
            <a:r>
              <a:rPr lang="th-TH" sz="2000" dirty="0">
                <a:solidFill>
                  <a:prstClr val="black"/>
                </a:solidFill>
                <a:latin typeface="Calibri" panose="020F0502020204030204" pitchFamily="34" charset="0"/>
                <a:ea typeface="Cordia New" panose="020B0304020202020204" pitchFamily="34" charset="-34"/>
              </a:rPr>
              <a:t>เน้นการใช้งานโปรแกรมสำนักงาน เพื่อเพิ่มโอกาสในการมีงานทำและหลักสูตรการค้าออนไลน์</a:t>
            </a:r>
          </a:p>
          <a:p>
            <a:pPr lvl="0">
              <a:tabLst>
                <a:tab pos="173355" algn="l"/>
              </a:tabLst>
              <a:defRPr/>
            </a:pPr>
            <a:endParaRPr lang="th-TH" sz="2000" dirty="0">
              <a:solidFill>
                <a:prstClr val="black"/>
              </a:solidFill>
              <a:latin typeface="Calibri" panose="020F0502020204030204" pitchFamily="34" charset="0"/>
              <a:ea typeface="Cordia New" panose="020B0304020202020204" pitchFamily="34" charset="-34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A397FC0-3773-4B86-8A55-2AEEA20AE2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6546" y="5578461"/>
            <a:ext cx="1204064" cy="97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303076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3915</Words>
  <Application>Microsoft Office PowerPoint</Application>
  <PresentationFormat>แบบจอกว้าง</PresentationFormat>
  <Paragraphs>340</Paragraphs>
  <Slides>24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24</vt:i4>
      </vt:variant>
    </vt:vector>
  </HeadingPairs>
  <TitlesOfParts>
    <vt:vector size="31" baseType="lpstr">
      <vt:lpstr>Angsana New</vt:lpstr>
      <vt:lpstr>Arial</vt:lpstr>
      <vt:lpstr>Calibri</vt:lpstr>
      <vt:lpstr>Calibri Light</vt:lpstr>
      <vt:lpstr>Cordia New</vt:lpstr>
      <vt:lpstr>TH SarabunIT๙</vt:lpstr>
      <vt:lpstr>ธีมของ Office</vt:lpstr>
      <vt:lpstr>กรอบแนวทางการขับเคลื่อนงาน กศน. ประจำปีงบประมาณ 2564 ของสำนักงาน กศน.จังหวัดนครศรีธรรมราช ตาม 12 ภารกิจ “เร่งด่วน” ที่จะต้อง “จับต้องได้” ของเลขาธิการ กศน.(ดร.วรัท พฤกษาทวีกุล) 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  <vt:lpstr>12 ภารกิจ “เร่งด่วน” ที่จะต้อง “จับต้องได้”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จุดเน้น การขับเคลื่อนงาน กศน.ของเลขาธิการ กศน. (ดร.วรัท พฤกษาทวีกุล)  ประจำปีงบประมาณ 2564</dc:title>
  <dc:creator>Win10Pro</dc:creator>
  <cp:lastModifiedBy>BossJeab</cp:lastModifiedBy>
  <cp:revision>84</cp:revision>
  <cp:lastPrinted>2020-11-18T02:00:05Z</cp:lastPrinted>
  <dcterms:created xsi:type="dcterms:W3CDTF">2020-11-06T01:45:39Z</dcterms:created>
  <dcterms:modified xsi:type="dcterms:W3CDTF">2020-11-18T03:02:46Z</dcterms:modified>
</cp:coreProperties>
</file>